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5d4caec4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65d4caec4b_0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5d4caec4b_0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5d4caec4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5d4caec4b_0_5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5d4caec4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5d4caec4b_0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5d4caec4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5d4caec4b_0_5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5d4caec4b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5d4caec4b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65d4caec4b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5d4caec4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65d4caec4b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5d4caec4b_0_5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5d4caec4b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5d4caec4b_0_5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5d4caec4b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5d4caec4b_0_5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5d4caec4b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5d4caec4b_0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5d4caec4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5d4caec4b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5d4caec4b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5d4caec4b_0_5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5d4caec4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5d4caec4b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65d4caec4b_0_5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5d4caec4b_0_6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5d4caec4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5d4caec4b_0_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5d4caec4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5d4caec4b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65d4caec4b_0_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5d4caec4b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65d4caec4b_0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5d4caec4b_0_6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5d4caec4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5d4caec4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65d4caec4b_0_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5d4caec4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65d4caec4b_0_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5d4caec4b_0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5d4caec4b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5d4caec4b_0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5d4caec4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5d4caec4b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65d4caec4b_0_6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5d4caec4b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65d4caec4b_0_6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5d4caec4b_0_6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5d4caec4b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5d4caec4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65d4caec4b_0_6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5d4caec4b_0_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5d4caec4b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5d4caec4b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65d4caec4b_0_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5d4caec4b_0_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5d4caec4b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5d4caec4b_0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5d4caec4b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5d4caec4b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5d4caec4b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5d4caec4b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65d4caec4b_0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5d4caec4b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5d4caec4b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5d4caec4b_0_7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5d4caec4b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5d4caec4b_0_7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5d4caec4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5d4caec4b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65d4caec4b_0_7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5d4caec4b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65d4caec4b_0_7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5d4caec4b_0_7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5d4caec4b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5d4caec4b_0_7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5d4caec4b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5d4caec4b_0_7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5d4caec4b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5d4caec4b_0_7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5d4caec4b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5d4caec4b_0_7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5d4caec4b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5d4caec4b_0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5d4caec4b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5d4caec4b_0_4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5d4caec4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5d4caec4b_0_7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5d4caec4b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5d4caec4b_0_7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5d4caec4b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5d4caec4b_0_8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5d4caec4b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5d4caec4b_0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65d4caec4b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5d4caec4b_0_8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5d4caec4b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5d4caec4b_0_4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5d4caec4b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5d4caec4b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65d4caec4b_0_4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5d4caec4b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5d4caec4b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5d4caec4b_0_5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5d4caec4b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436346" y="1341340"/>
            <a:ext cx="6270900" cy="1573800"/>
          </a:xfrm>
          <a:prstGeom prst="rect">
            <a:avLst/>
          </a:prstGeom>
          <a:noFill/>
          <a:ln>
            <a:noFill/>
          </a:ln>
        </p:spPr>
        <p:txBody>
          <a:bodyPr anchorCtr="0" anchor="b" bIns="34275" lIns="68575" spcFirstLastPara="1" rIns="68575" wrap="square" tIns="34275">
            <a:noAutofit/>
          </a:bodyPr>
          <a:lstStyle>
            <a:lvl1pPr lvl="0" rtl="0" algn="ctr">
              <a:lnSpc>
                <a:spcPct val="89000"/>
              </a:lnSpc>
              <a:spcBef>
                <a:spcPts val="0"/>
              </a:spcBef>
              <a:spcAft>
                <a:spcPts val="0"/>
              </a:spcAft>
              <a:buClr>
                <a:schemeClr val="dk2"/>
              </a:buClr>
              <a:buSzPts val="5400"/>
              <a:buFont typeface="Georgia"/>
              <a:buNone/>
              <a:defRPr sz="5400" cap="none">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subTitle"/>
          </p:nvPr>
        </p:nvSpPr>
        <p:spPr>
          <a:xfrm>
            <a:off x="2009930" y="2967209"/>
            <a:ext cx="5123700" cy="814800"/>
          </a:xfrm>
          <a:prstGeom prst="rect">
            <a:avLst/>
          </a:prstGeom>
          <a:noFill/>
          <a:ln>
            <a:noFill/>
          </a:ln>
        </p:spPr>
        <p:txBody>
          <a:bodyPr anchorCtr="0" anchor="t" bIns="34275" lIns="68575" spcFirstLastPara="1" rIns="68575" wrap="square" tIns="34275">
            <a:normAutofit/>
          </a:bodyPr>
          <a:lstStyle>
            <a:lvl1pPr lvl="0" rtl="0" algn="ctr">
              <a:lnSpc>
                <a:spcPct val="112000"/>
              </a:lnSpc>
              <a:spcBef>
                <a:spcPts val="0"/>
              </a:spcBef>
              <a:spcAft>
                <a:spcPts val="0"/>
              </a:spcAft>
              <a:buClr>
                <a:schemeClr val="dk2"/>
              </a:buClr>
              <a:buSzPts val="1700"/>
              <a:buNone/>
              <a:defRPr sz="1700"/>
            </a:lvl1pPr>
            <a:lvl2pPr lvl="1" rtl="0" algn="ctr">
              <a:lnSpc>
                <a:spcPct val="94000"/>
              </a:lnSpc>
              <a:spcBef>
                <a:spcPts val="400"/>
              </a:spcBef>
              <a:spcAft>
                <a:spcPts val="0"/>
              </a:spcAft>
              <a:buClr>
                <a:schemeClr val="dk2"/>
              </a:buClr>
              <a:buSzPts val="1500"/>
              <a:buNone/>
              <a:defRPr sz="1500"/>
            </a:lvl2pPr>
            <a:lvl3pPr lvl="2" rtl="0" algn="ctr">
              <a:lnSpc>
                <a:spcPct val="94000"/>
              </a:lnSpc>
              <a:spcBef>
                <a:spcPts val="400"/>
              </a:spcBef>
              <a:spcAft>
                <a:spcPts val="0"/>
              </a:spcAft>
              <a:buClr>
                <a:schemeClr val="dk2"/>
              </a:buClr>
              <a:buSzPts val="1400"/>
              <a:buNone/>
              <a:defRPr sz="1400"/>
            </a:lvl3pPr>
            <a:lvl4pPr lvl="3" rtl="0" algn="ctr">
              <a:lnSpc>
                <a:spcPct val="94000"/>
              </a:lnSpc>
              <a:spcBef>
                <a:spcPts val="400"/>
              </a:spcBef>
              <a:spcAft>
                <a:spcPts val="0"/>
              </a:spcAft>
              <a:buClr>
                <a:schemeClr val="dk2"/>
              </a:buClr>
              <a:buSzPts val="1200"/>
              <a:buNone/>
              <a:defRPr sz="1200"/>
            </a:lvl4pPr>
            <a:lvl5pPr lvl="4" rtl="0" algn="ctr">
              <a:lnSpc>
                <a:spcPct val="94000"/>
              </a:lnSpc>
              <a:spcBef>
                <a:spcPts val="400"/>
              </a:spcBef>
              <a:spcAft>
                <a:spcPts val="0"/>
              </a:spcAft>
              <a:buClr>
                <a:schemeClr val="dk2"/>
              </a:buClr>
              <a:buSzPts val="1200"/>
              <a:buNone/>
              <a:defRPr sz="1200"/>
            </a:lvl5pPr>
            <a:lvl6pPr lvl="5" rtl="0" algn="ctr">
              <a:lnSpc>
                <a:spcPct val="94000"/>
              </a:lnSpc>
              <a:spcBef>
                <a:spcPts val="400"/>
              </a:spcBef>
              <a:spcAft>
                <a:spcPts val="0"/>
              </a:spcAft>
              <a:buClr>
                <a:schemeClr val="dk2"/>
              </a:buClr>
              <a:buSzPts val="1200"/>
              <a:buNone/>
              <a:defRPr sz="1200"/>
            </a:lvl6pPr>
            <a:lvl7pPr lvl="6" rtl="0" algn="ctr">
              <a:lnSpc>
                <a:spcPct val="94000"/>
              </a:lnSpc>
              <a:spcBef>
                <a:spcPts val="400"/>
              </a:spcBef>
              <a:spcAft>
                <a:spcPts val="0"/>
              </a:spcAft>
              <a:buClr>
                <a:schemeClr val="dk2"/>
              </a:buClr>
              <a:buSzPts val="1200"/>
              <a:buNone/>
              <a:defRPr sz="1200"/>
            </a:lvl7pPr>
            <a:lvl8pPr lvl="7" rtl="0" algn="ctr">
              <a:lnSpc>
                <a:spcPct val="94000"/>
              </a:lnSpc>
              <a:spcBef>
                <a:spcPts val="400"/>
              </a:spcBef>
              <a:spcAft>
                <a:spcPts val="0"/>
              </a:spcAft>
              <a:buClr>
                <a:schemeClr val="dk2"/>
              </a:buClr>
              <a:buSzPts val="1200"/>
              <a:buNone/>
              <a:defRPr sz="1200"/>
            </a:lvl8pPr>
            <a:lvl9pPr lvl="8" rtl="0" algn="ctr">
              <a:lnSpc>
                <a:spcPct val="94000"/>
              </a:lnSpc>
              <a:spcBef>
                <a:spcPts val="400"/>
              </a:spcBef>
              <a:spcAft>
                <a:spcPts val="200"/>
              </a:spcAft>
              <a:buClr>
                <a:schemeClr val="dk2"/>
              </a:buClr>
              <a:buSzPts val="1200"/>
              <a:buNone/>
              <a:defRPr sz="1200"/>
            </a:lvl9pPr>
          </a:lstStyle>
          <a:p/>
        </p:txBody>
      </p:sp>
      <p:sp>
        <p:nvSpPr>
          <p:cNvPr id="60" name="Google Shape;60;p14"/>
          <p:cNvSpPr txBox="1"/>
          <p:nvPr>
            <p:ph idx="10" type="dt"/>
          </p:nvPr>
        </p:nvSpPr>
        <p:spPr>
          <a:xfrm>
            <a:off x="564644" y="4840039"/>
            <a:ext cx="12060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1" type="ftr"/>
          </p:nvPr>
        </p:nvSpPr>
        <p:spPr>
          <a:xfrm>
            <a:off x="1938040" y="4840039"/>
            <a:ext cx="5267400" cy="3036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14"/>
          <p:cNvSpPr txBox="1"/>
          <p:nvPr>
            <p:ph idx="12" type="sldNum"/>
          </p:nvPr>
        </p:nvSpPr>
        <p:spPr>
          <a:xfrm>
            <a:off x="737301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dk2"/>
                </a:solidFill>
                <a:latin typeface="Georgia"/>
                <a:ea typeface="Georgia"/>
                <a:cs typeface="Georgia"/>
                <a:sym typeface="Georgia"/>
              </a:defRPr>
            </a:lvl1pPr>
            <a:lvl2pPr indent="0" lvl="1" marL="0" rtl="0" algn="r">
              <a:spcBef>
                <a:spcPts val="0"/>
              </a:spcBef>
              <a:buNone/>
              <a:defRPr b="0" i="0" sz="900" u="none" cap="none" strike="noStrike">
                <a:solidFill>
                  <a:schemeClr val="dk2"/>
                </a:solidFill>
                <a:latin typeface="Georgia"/>
                <a:ea typeface="Georgia"/>
                <a:cs typeface="Georgia"/>
                <a:sym typeface="Georgia"/>
              </a:defRPr>
            </a:lvl2pPr>
            <a:lvl3pPr indent="0" lvl="2" marL="0" rtl="0" algn="r">
              <a:spcBef>
                <a:spcPts val="0"/>
              </a:spcBef>
              <a:buNone/>
              <a:defRPr b="0" i="0" sz="900" u="none" cap="none" strike="noStrike">
                <a:solidFill>
                  <a:schemeClr val="dk2"/>
                </a:solidFill>
                <a:latin typeface="Georgia"/>
                <a:ea typeface="Georgia"/>
                <a:cs typeface="Georgia"/>
                <a:sym typeface="Georgia"/>
              </a:defRPr>
            </a:lvl3pPr>
            <a:lvl4pPr indent="0" lvl="3" marL="0" rtl="0" algn="r">
              <a:spcBef>
                <a:spcPts val="0"/>
              </a:spcBef>
              <a:buNone/>
              <a:defRPr b="0" i="0" sz="900" u="none" cap="none" strike="noStrike">
                <a:solidFill>
                  <a:schemeClr val="dk2"/>
                </a:solidFill>
                <a:latin typeface="Georgia"/>
                <a:ea typeface="Georgia"/>
                <a:cs typeface="Georgia"/>
                <a:sym typeface="Georgia"/>
              </a:defRPr>
            </a:lvl4pPr>
            <a:lvl5pPr indent="0" lvl="4" marL="0" rtl="0" algn="r">
              <a:spcBef>
                <a:spcPts val="0"/>
              </a:spcBef>
              <a:buNone/>
              <a:defRPr b="0" i="0" sz="900" u="none" cap="none" strike="noStrike">
                <a:solidFill>
                  <a:schemeClr val="dk2"/>
                </a:solidFill>
                <a:latin typeface="Georgia"/>
                <a:ea typeface="Georgia"/>
                <a:cs typeface="Georgia"/>
                <a:sym typeface="Georgia"/>
              </a:defRPr>
            </a:lvl5pPr>
            <a:lvl6pPr indent="0" lvl="5" marL="0" rtl="0" algn="r">
              <a:spcBef>
                <a:spcPts val="0"/>
              </a:spcBef>
              <a:buNone/>
              <a:defRPr b="0" i="0" sz="900" u="none" cap="none" strike="noStrike">
                <a:solidFill>
                  <a:schemeClr val="dk2"/>
                </a:solidFill>
                <a:latin typeface="Georgia"/>
                <a:ea typeface="Georgia"/>
                <a:cs typeface="Georgia"/>
                <a:sym typeface="Georgia"/>
              </a:defRPr>
            </a:lvl6pPr>
            <a:lvl7pPr indent="0" lvl="6" marL="0" rtl="0" algn="r">
              <a:spcBef>
                <a:spcPts val="0"/>
              </a:spcBef>
              <a:buNone/>
              <a:defRPr b="0" i="0" sz="900" u="none" cap="none" strike="noStrike">
                <a:solidFill>
                  <a:schemeClr val="dk2"/>
                </a:solidFill>
                <a:latin typeface="Georgia"/>
                <a:ea typeface="Georgia"/>
                <a:cs typeface="Georgia"/>
                <a:sym typeface="Georgia"/>
              </a:defRPr>
            </a:lvl7pPr>
            <a:lvl8pPr indent="0" lvl="7" marL="0" rtl="0" algn="r">
              <a:spcBef>
                <a:spcPts val="0"/>
              </a:spcBef>
              <a:buNone/>
              <a:defRPr b="0" i="0" sz="900" u="none" cap="none" strike="noStrike">
                <a:solidFill>
                  <a:schemeClr val="dk2"/>
                </a:solidFill>
                <a:latin typeface="Georgia"/>
                <a:ea typeface="Georgia"/>
                <a:cs typeface="Georgia"/>
                <a:sym typeface="Georgia"/>
              </a:defRPr>
            </a:lvl8pPr>
            <a:lvl9pPr indent="0" lvl="8" marL="0" rtl="0" algn="r">
              <a:spcBef>
                <a:spcPts val="0"/>
              </a:spcBef>
              <a:buNone/>
              <a:defRPr b="0" i="0" sz="900" u="none" cap="none" strike="noStrike">
                <a:solidFill>
                  <a:schemeClr val="dk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grpSp>
        <p:nvGrpSpPr>
          <p:cNvPr id="63" name="Google Shape;63;p14"/>
          <p:cNvGrpSpPr/>
          <p:nvPr/>
        </p:nvGrpSpPr>
        <p:grpSpPr>
          <a:xfrm>
            <a:off x="564635" y="558343"/>
            <a:ext cx="8005605" cy="4012271"/>
            <a:chOff x="752846" y="744457"/>
            <a:chExt cx="10674141" cy="5349695"/>
          </a:xfrm>
        </p:grpSpPr>
        <p:sp>
          <p:nvSpPr>
            <p:cNvPr id="64" name="Google Shape;64;p14"/>
            <p:cNvSpPr/>
            <p:nvPr/>
          </p:nvSpPr>
          <p:spPr>
            <a:xfrm>
              <a:off x="8151962" y="1685652"/>
              <a:ext cx="3275025" cy="440850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65" name="Google Shape;65;p14"/>
            <p:cNvSpPr/>
            <p:nvPr/>
          </p:nvSpPr>
          <p:spPr>
            <a:xfrm rot="10800000">
              <a:off x="752846" y="744457"/>
              <a:ext cx="3275680" cy="4408500"/>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5"/>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69" name="Google Shape;69;p15"/>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5"/>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5"/>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6"/>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6"/>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7"/>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1" name="Shape 81"/>
        <p:cNvGrpSpPr/>
        <p:nvPr/>
      </p:nvGrpSpPr>
      <p:grpSpPr>
        <a:xfrm>
          <a:off x="0" y="0"/>
          <a:ext cx="0" cy="0"/>
          <a:chOff x="0" y="0"/>
          <a:chExt cx="0" cy="0"/>
        </a:xfrm>
      </p:grpSpPr>
      <p:sp>
        <p:nvSpPr>
          <p:cNvPr id="82" name="Google Shape;82;p18"/>
          <p:cNvSpPr txBox="1"/>
          <p:nvPr>
            <p:ph type="title"/>
          </p:nvPr>
        </p:nvSpPr>
        <p:spPr>
          <a:xfrm>
            <a:off x="573769" y="976020"/>
            <a:ext cx="7209600" cy="2139600"/>
          </a:xfrm>
          <a:prstGeom prst="rect">
            <a:avLst/>
          </a:prstGeom>
          <a:noFill/>
          <a:ln>
            <a:noFill/>
          </a:ln>
        </p:spPr>
        <p:txBody>
          <a:bodyPr anchorCtr="0" anchor="b" bIns="34275" lIns="68575" spcFirstLastPara="1" rIns="68575" wrap="square" tIns="34275">
            <a:normAutofit/>
          </a:bodyPr>
          <a:lstStyle>
            <a:lvl1pPr lvl="0" rtl="0" algn="r">
              <a:lnSpc>
                <a:spcPct val="89000"/>
              </a:lnSpc>
              <a:spcBef>
                <a:spcPts val="0"/>
              </a:spcBef>
              <a:spcAft>
                <a:spcPts val="0"/>
              </a:spcAft>
              <a:buClr>
                <a:schemeClr val="dk2"/>
              </a:buClr>
              <a:buSzPts val="5400"/>
              <a:buFont typeface="Georgia"/>
              <a:buNone/>
              <a:defRPr sz="5400" cap="none">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8"/>
          <p:cNvSpPr txBox="1"/>
          <p:nvPr>
            <p:ph idx="1" type="body"/>
          </p:nvPr>
        </p:nvSpPr>
        <p:spPr>
          <a:xfrm>
            <a:off x="573769" y="3162246"/>
            <a:ext cx="7209600" cy="857400"/>
          </a:xfrm>
          <a:prstGeom prst="rect">
            <a:avLst/>
          </a:prstGeom>
          <a:noFill/>
          <a:ln>
            <a:noFill/>
          </a:ln>
        </p:spPr>
        <p:txBody>
          <a:bodyPr anchorCtr="0" anchor="t" bIns="34275" lIns="68575" spcFirstLastPara="1" rIns="68575" wrap="square" tIns="34275">
            <a:normAutofit/>
          </a:bodyPr>
          <a:lstStyle>
            <a:lvl1pPr indent="-228600" lvl="0" marL="457200" rtl="0" algn="r">
              <a:lnSpc>
                <a:spcPct val="112000"/>
              </a:lnSpc>
              <a:spcBef>
                <a:spcPts val="0"/>
              </a:spcBef>
              <a:spcAft>
                <a:spcPts val="0"/>
              </a:spcAft>
              <a:buClr>
                <a:schemeClr val="dk2"/>
              </a:buClr>
              <a:buSzPts val="1800"/>
              <a:buNone/>
              <a:defRPr sz="1800">
                <a:solidFill>
                  <a:schemeClr val="dk2"/>
                </a:solidFill>
              </a:defRPr>
            </a:lvl1pPr>
            <a:lvl2pPr indent="-228600" lvl="1" marL="914400" rtl="0" algn="l">
              <a:lnSpc>
                <a:spcPct val="94000"/>
              </a:lnSpc>
              <a:spcBef>
                <a:spcPts val="400"/>
              </a:spcBef>
              <a:spcAft>
                <a:spcPts val="0"/>
              </a:spcAft>
              <a:buClr>
                <a:srgbClr val="888888"/>
              </a:buClr>
              <a:buSzPts val="1500"/>
              <a:buNone/>
              <a:defRPr sz="1500">
                <a:solidFill>
                  <a:srgbClr val="888888"/>
                </a:solidFill>
              </a:defRPr>
            </a:lvl2pPr>
            <a:lvl3pPr indent="-228600" lvl="2" marL="1371600" rtl="0" algn="l">
              <a:lnSpc>
                <a:spcPct val="94000"/>
              </a:lnSpc>
              <a:spcBef>
                <a:spcPts val="400"/>
              </a:spcBef>
              <a:spcAft>
                <a:spcPts val="0"/>
              </a:spcAft>
              <a:buClr>
                <a:srgbClr val="888888"/>
              </a:buClr>
              <a:buSzPts val="1400"/>
              <a:buNone/>
              <a:defRPr sz="1400">
                <a:solidFill>
                  <a:srgbClr val="888888"/>
                </a:solidFill>
              </a:defRPr>
            </a:lvl3pPr>
            <a:lvl4pPr indent="-228600" lvl="3" marL="1828800" rtl="0" algn="l">
              <a:lnSpc>
                <a:spcPct val="94000"/>
              </a:lnSpc>
              <a:spcBef>
                <a:spcPts val="400"/>
              </a:spcBef>
              <a:spcAft>
                <a:spcPts val="0"/>
              </a:spcAft>
              <a:buClr>
                <a:srgbClr val="888888"/>
              </a:buClr>
              <a:buSzPts val="1200"/>
              <a:buNone/>
              <a:defRPr sz="1200">
                <a:solidFill>
                  <a:srgbClr val="888888"/>
                </a:solidFill>
              </a:defRPr>
            </a:lvl4pPr>
            <a:lvl5pPr indent="-228600" lvl="4" marL="2286000" rtl="0" algn="l">
              <a:lnSpc>
                <a:spcPct val="94000"/>
              </a:lnSpc>
              <a:spcBef>
                <a:spcPts val="400"/>
              </a:spcBef>
              <a:spcAft>
                <a:spcPts val="0"/>
              </a:spcAft>
              <a:buClr>
                <a:srgbClr val="888888"/>
              </a:buClr>
              <a:buSzPts val="1200"/>
              <a:buNone/>
              <a:defRPr sz="1200">
                <a:solidFill>
                  <a:srgbClr val="888888"/>
                </a:solidFill>
              </a:defRPr>
            </a:lvl5pPr>
            <a:lvl6pPr indent="-228600" lvl="5" marL="2743200" rtl="0" algn="l">
              <a:lnSpc>
                <a:spcPct val="94000"/>
              </a:lnSpc>
              <a:spcBef>
                <a:spcPts val="400"/>
              </a:spcBef>
              <a:spcAft>
                <a:spcPts val="0"/>
              </a:spcAft>
              <a:buClr>
                <a:srgbClr val="888888"/>
              </a:buClr>
              <a:buSzPts val="1200"/>
              <a:buNone/>
              <a:defRPr sz="1200">
                <a:solidFill>
                  <a:srgbClr val="888888"/>
                </a:solidFill>
              </a:defRPr>
            </a:lvl6pPr>
            <a:lvl7pPr indent="-228600" lvl="6" marL="3200400" rtl="0" algn="l">
              <a:lnSpc>
                <a:spcPct val="94000"/>
              </a:lnSpc>
              <a:spcBef>
                <a:spcPts val="400"/>
              </a:spcBef>
              <a:spcAft>
                <a:spcPts val="0"/>
              </a:spcAft>
              <a:buClr>
                <a:srgbClr val="888888"/>
              </a:buClr>
              <a:buSzPts val="1200"/>
              <a:buNone/>
              <a:defRPr sz="1200">
                <a:solidFill>
                  <a:srgbClr val="888888"/>
                </a:solidFill>
              </a:defRPr>
            </a:lvl7pPr>
            <a:lvl8pPr indent="-228600" lvl="7" marL="3657600" rtl="0" algn="l">
              <a:lnSpc>
                <a:spcPct val="94000"/>
              </a:lnSpc>
              <a:spcBef>
                <a:spcPts val="400"/>
              </a:spcBef>
              <a:spcAft>
                <a:spcPts val="0"/>
              </a:spcAft>
              <a:buClr>
                <a:srgbClr val="888888"/>
              </a:buClr>
              <a:buSzPts val="1200"/>
              <a:buNone/>
              <a:defRPr sz="1200">
                <a:solidFill>
                  <a:srgbClr val="888888"/>
                </a:solidFill>
              </a:defRPr>
            </a:lvl8pPr>
            <a:lvl9pPr indent="-228600" lvl="8" marL="4114800" rtl="0" algn="l">
              <a:lnSpc>
                <a:spcPct val="94000"/>
              </a:lnSpc>
              <a:spcBef>
                <a:spcPts val="400"/>
              </a:spcBef>
              <a:spcAft>
                <a:spcPts val="200"/>
              </a:spcAft>
              <a:buClr>
                <a:srgbClr val="888888"/>
              </a:buClr>
              <a:buSzPts val="1200"/>
              <a:buNone/>
              <a:defRPr sz="1200">
                <a:solidFill>
                  <a:srgbClr val="888888"/>
                </a:solidFill>
              </a:defRPr>
            </a:lvl9pPr>
          </a:lstStyle>
          <a:p/>
        </p:txBody>
      </p:sp>
      <p:sp>
        <p:nvSpPr>
          <p:cNvPr id="84" name="Google Shape;84;p18"/>
          <p:cNvSpPr txBox="1"/>
          <p:nvPr>
            <p:ph idx="10" type="dt"/>
          </p:nvPr>
        </p:nvSpPr>
        <p:spPr>
          <a:xfrm>
            <a:off x="554181" y="4840039"/>
            <a:ext cx="12168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8"/>
          <p:cNvSpPr txBox="1"/>
          <p:nvPr>
            <p:ph idx="11" type="ftr"/>
          </p:nvPr>
        </p:nvSpPr>
        <p:spPr>
          <a:xfrm>
            <a:off x="1938234" y="4840039"/>
            <a:ext cx="5267400" cy="3036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8"/>
          <p:cNvSpPr txBox="1"/>
          <p:nvPr>
            <p:ph idx="12" type="sldNum"/>
          </p:nvPr>
        </p:nvSpPr>
        <p:spPr>
          <a:xfrm>
            <a:off x="737301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dk2"/>
                </a:solidFill>
                <a:latin typeface="Georgia"/>
                <a:ea typeface="Georgia"/>
                <a:cs typeface="Georgia"/>
                <a:sym typeface="Georgia"/>
              </a:defRPr>
            </a:lvl1pPr>
            <a:lvl2pPr indent="0" lvl="1" marL="0" rtl="0" algn="r">
              <a:spcBef>
                <a:spcPts val="0"/>
              </a:spcBef>
              <a:buNone/>
              <a:defRPr sz="900">
                <a:solidFill>
                  <a:schemeClr val="dk2"/>
                </a:solidFill>
                <a:latin typeface="Georgia"/>
                <a:ea typeface="Georgia"/>
                <a:cs typeface="Georgia"/>
                <a:sym typeface="Georgia"/>
              </a:defRPr>
            </a:lvl2pPr>
            <a:lvl3pPr indent="0" lvl="2" marL="0" rtl="0" algn="r">
              <a:spcBef>
                <a:spcPts val="0"/>
              </a:spcBef>
              <a:buNone/>
              <a:defRPr sz="900">
                <a:solidFill>
                  <a:schemeClr val="dk2"/>
                </a:solidFill>
                <a:latin typeface="Georgia"/>
                <a:ea typeface="Georgia"/>
                <a:cs typeface="Georgia"/>
                <a:sym typeface="Georgia"/>
              </a:defRPr>
            </a:lvl3pPr>
            <a:lvl4pPr indent="0" lvl="3" marL="0" rtl="0" algn="r">
              <a:spcBef>
                <a:spcPts val="0"/>
              </a:spcBef>
              <a:buNone/>
              <a:defRPr sz="900">
                <a:solidFill>
                  <a:schemeClr val="dk2"/>
                </a:solidFill>
                <a:latin typeface="Georgia"/>
                <a:ea typeface="Georgia"/>
                <a:cs typeface="Georgia"/>
                <a:sym typeface="Georgia"/>
              </a:defRPr>
            </a:lvl4pPr>
            <a:lvl5pPr indent="0" lvl="4" marL="0" rtl="0" algn="r">
              <a:spcBef>
                <a:spcPts val="0"/>
              </a:spcBef>
              <a:buNone/>
              <a:defRPr sz="900">
                <a:solidFill>
                  <a:schemeClr val="dk2"/>
                </a:solidFill>
                <a:latin typeface="Georgia"/>
                <a:ea typeface="Georgia"/>
                <a:cs typeface="Georgia"/>
                <a:sym typeface="Georgia"/>
              </a:defRPr>
            </a:lvl5pPr>
            <a:lvl6pPr indent="0" lvl="5" marL="0" rtl="0" algn="r">
              <a:spcBef>
                <a:spcPts val="0"/>
              </a:spcBef>
              <a:buNone/>
              <a:defRPr sz="900">
                <a:solidFill>
                  <a:schemeClr val="dk2"/>
                </a:solidFill>
                <a:latin typeface="Georgia"/>
                <a:ea typeface="Georgia"/>
                <a:cs typeface="Georgia"/>
                <a:sym typeface="Georgia"/>
              </a:defRPr>
            </a:lvl6pPr>
            <a:lvl7pPr indent="0" lvl="6" marL="0" rtl="0" algn="r">
              <a:spcBef>
                <a:spcPts val="0"/>
              </a:spcBef>
              <a:buNone/>
              <a:defRPr sz="900">
                <a:solidFill>
                  <a:schemeClr val="dk2"/>
                </a:solidFill>
                <a:latin typeface="Georgia"/>
                <a:ea typeface="Georgia"/>
                <a:cs typeface="Georgia"/>
                <a:sym typeface="Georgia"/>
              </a:defRPr>
            </a:lvl7pPr>
            <a:lvl8pPr indent="0" lvl="7" marL="0" rtl="0" algn="r">
              <a:spcBef>
                <a:spcPts val="0"/>
              </a:spcBef>
              <a:buNone/>
              <a:defRPr sz="900">
                <a:solidFill>
                  <a:schemeClr val="dk2"/>
                </a:solidFill>
                <a:latin typeface="Georgia"/>
                <a:ea typeface="Georgia"/>
                <a:cs typeface="Georgia"/>
                <a:sym typeface="Georgia"/>
              </a:defRPr>
            </a:lvl8pPr>
            <a:lvl9pPr indent="0" lvl="8" marL="0" rtl="0" algn="r">
              <a:spcBef>
                <a:spcPts val="0"/>
              </a:spcBef>
              <a:buNone/>
              <a:defRPr sz="900">
                <a:solidFill>
                  <a:schemeClr val="dk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18" title="Crop Mark"/>
          <p:cNvSpPr/>
          <p:nvPr/>
        </p:nvSpPr>
        <p:spPr>
          <a:xfrm>
            <a:off x="6113971" y="1264239"/>
            <a:ext cx="2456262"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19"/>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Georgia"/>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19"/>
          <p:cNvSpPr txBox="1"/>
          <p:nvPr>
            <p:ph idx="1" type="body"/>
          </p:nvPr>
        </p:nvSpPr>
        <p:spPr>
          <a:xfrm>
            <a:off x="1028700"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91" name="Google Shape;91;p19"/>
          <p:cNvSpPr txBox="1"/>
          <p:nvPr>
            <p:ph idx="2" type="body"/>
          </p:nvPr>
        </p:nvSpPr>
        <p:spPr>
          <a:xfrm>
            <a:off x="4894052"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92" name="Google Shape;92;p19"/>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9"/>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9"/>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 name="Shape 95"/>
        <p:cNvGrpSpPr/>
        <p:nvPr/>
      </p:nvGrpSpPr>
      <p:grpSpPr>
        <a:xfrm>
          <a:off x="0" y="0"/>
          <a:ext cx="0" cy="0"/>
          <a:chOff x="0" y="0"/>
          <a:chExt cx="0" cy="0"/>
        </a:xfrm>
      </p:grpSpPr>
      <p:sp>
        <p:nvSpPr>
          <p:cNvPr id="96" name="Google Shape;96;p20"/>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Georgia"/>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0"/>
          <p:cNvSpPr txBox="1"/>
          <p:nvPr>
            <p:ph idx="1" type="body"/>
          </p:nvPr>
        </p:nvSpPr>
        <p:spPr>
          <a:xfrm>
            <a:off x="1028700"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98" name="Google Shape;98;p20"/>
          <p:cNvSpPr txBox="1"/>
          <p:nvPr>
            <p:ph idx="2" type="body"/>
          </p:nvPr>
        </p:nvSpPr>
        <p:spPr>
          <a:xfrm>
            <a:off x="1028700"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99" name="Google Shape;99;p20"/>
          <p:cNvSpPr txBox="1"/>
          <p:nvPr>
            <p:ph idx="3" type="body"/>
          </p:nvPr>
        </p:nvSpPr>
        <p:spPr>
          <a:xfrm>
            <a:off x="4893761"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100" name="Google Shape;100;p20"/>
          <p:cNvSpPr txBox="1"/>
          <p:nvPr>
            <p:ph idx="4" type="body"/>
          </p:nvPr>
        </p:nvSpPr>
        <p:spPr>
          <a:xfrm>
            <a:off x="4893761"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01" name="Google Shape;101;p20"/>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0"/>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4" name="Shape 104"/>
        <p:cNvGrpSpPr/>
        <p:nvPr/>
      </p:nvGrpSpPr>
      <p:grpSpPr>
        <a:xfrm>
          <a:off x="0" y="0"/>
          <a:ext cx="0" cy="0"/>
          <a:chOff x="0" y="0"/>
          <a:chExt cx="0" cy="0"/>
        </a:xfrm>
      </p:grpSpPr>
      <p:sp>
        <p:nvSpPr>
          <p:cNvPr id="105" name="Google Shape;105;p21"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Autofit/>
          </a:bodyPr>
          <a:lstStyle>
            <a:lvl1pPr lvl="0" rtl="0" algn="l">
              <a:lnSpc>
                <a:spcPct val="84000"/>
              </a:lnSpc>
              <a:spcBef>
                <a:spcPts val="0"/>
              </a:spcBef>
              <a:spcAft>
                <a:spcPts val="0"/>
              </a:spcAft>
              <a:buClr>
                <a:schemeClr val="dk2"/>
              </a:buClr>
              <a:buSzPts val="3600"/>
              <a:buFont typeface="Georgia"/>
              <a:buNone/>
              <a:defRPr sz="36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1"/>
          <p:cNvSpPr txBox="1"/>
          <p:nvPr>
            <p:ph idx="1" type="body"/>
          </p:nvPr>
        </p:nvSpPr>
        <p:spPr>
          <a:xfrm>
            <a:off x="4692015" y="514351"/>
            <a:ext cx="3909300" cy="38814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sz="1500"/>
            </a:lvl1pPr>
            <a:lvl2pPr indent="-323850" lvl="1" marL="914400" rtl="0" algn="l">
              <a:lnSpc>
                <a:spcPct val="94000"/>
              </a:lnSpc>
              <a:spcBef>
                <a:spcPts val="400"/>
              </a:spcBef>
              <a:spcAft>
                <a:spcPts val="0"/>
              </a:spcAft>
              <a:buClr>
                <a:schemeClr val="dk2"/>
              </a:buClr>
              <a:buSzPts val="1500"/>
              <a:buChar char="–"/>
              <a:defRPr sz="1500"/>
            </a:lvl2pPr>
            <a:lvl3pPr indent="-317500" lvl="2" marL="1371600" rtl="0" algn="l">
              <a:lnSpc>
                <a:spcPct val="94000"/>
              </a:lnSpc>
              <a:spcBef>
                <a:spcPts val="400"/>
              </a:spcBef>
              <a:spcAft>
                <a:spcPts val="0"/>
              </a:spcAft>
              <a:buClr>
                <a:schemeClr val="dk2"/>
              </a:buClr>
              <a:buSzPts val="1400"/>
              <a:buChar char="■"/>
              <a:defRPr sz="1400"/>
            </a:lvl3pPr>
            <a:lvl4pPr indent="-317500" lvl="3" marL="1828800" rtl="0" algn="l">
              <a:lnSpc>
                <a:spcPct val="94000"/>
              </a:lnSpc>
              <a:spcBef>
                <a:spcPts val="400"/>
              </a:spcBef>
              <a:spcAft>
                <a:spcPts val="0"/>
              </a:spcAft>
              <a:buClr>
                <a:schemeClr val="dk2"/>
              </a:buClr>
              <a:buSzPts val="1400"/>
              <a:buChar char="–"/>
              <a:defRPr sz="1400"/>
            </a:lvl4pPr>
            <a:lvl5pPr indent="-304800" lvl="4" marL="2286000" rtl="0" algn="l">
              <a:lnSpc>
                <a:spcPct val="94000"/>
              </a:lnSpc>
              <a:spcBef>
                <a:spcPts val="400"/>
              </a:spcBef>
              <a:spcAft>
                <a:spcPts val="0"/>
              </a:spcAft>
              <a:buClr>
                <a:schemeClr val="dk2"/>
              </a:buClr>
              <a:buSzPts val="1200"/>
              <a:buChar char="■"/>
              <a:defRPr sz="1200"/>
            </a:lvl5pPr>
            <a:lvl6pPr indent="-304800" lvl="5" marL="2743200" rtl="0" algn="l">
              <a:lnSpc>
                <a:spcPct val="94000"/>
              </a:lnSpc>
              <a:spcBef>
                <a:spcPts val="400"/>
              </a:spcBef>
              <a:spcAft>
                <a:spcPts val="0"/>
              </a:spcAft>
              <a:buClr>
                <a:schemeClr val="dk2"/>
              </a:buClr>
              <a:buSzPts val="1200"/>
              <a:buChar char="–"/>
              <a:defRPr sz="1200"/>
            </a:lvl6pPr>
            <a:lvl7pPr indent="-304800" lvl="6" marL="3200400" rtl="0" algn="l">
              <a:lnSpc>
                <a:spcPct val="94000"/>
              </a:lnSpc>
              <a:spcBef>
                <a:spcPts val="400"/>
              </a:spcBef>
              <a:spcAft>
                <a:spcPts val="0"/>
              </a:spcAft>
              <a:buClr>
                <a:schemeClr val="dk2"/>
              </a:buClr>
              <a:buSzPts val="1200"/>
              <a:buChar char="■"/>
              <a:defRPr sz="1200"/>
            </a:lvl7pPr>
            <a:lvl8pPr indent="-304800" lvl="7" marL="3657600" rtl="0" algn="l">
              <a:lnSpc>
                <a:spcPct val="94000"/>
              </a:lnSpc>
              <a:spcBef>
                <a:spcPts val="400"/>
              </a:spcBef>
              <a:spcAft>
                <a:spcPts val="0"/>
              </a:spcAft>
              <a:buClr>
                <a:schemeClr val="dk2"/>
              </a:buClr>
              <a:buSzPts val="1200"/>
              <a:buChar char="–"/>
              <a:defRPr sz="1200"/>
            </a:lvl8pPr>
            <a:lvl9pPr indent="-304800" lvl="8" marL="4114800" rtl="0" algn="l">
              <a:lnSpc>
                <a:spcPct val="94000"/>
              </a:lnSpc>
              <a:spcBef>
                <a:spcPts val="400"/>
              </a:spcBef>
              <a:spcAft>
                <a:spcPts val="200"/>
              </a:spcAft>
              <a:buClr>
                <a:schemeClr val="dk2"/>
              </a:buClr>
              <a:buSzPts val="1200"/>
              <a:buChar char="■"/>
              <a:defRPr sz="1200"/>
            </a:lvl9pPr>
          </a:lstStyle>
          <a:p/>
        </p:txBody>
      </p:sp>
      <p:sp>
        <p:nvSpPr>
          <p:cNvPr id="108" name="Google Shape;108;p21"/>
          <p:cNvSpPr txBox="1"/>
          <p:nvPr>
            <p:ph idx="2" type="body"/>
          </p:nvPr>
        </p:nvSpPr>
        <p:spPr>
          <a:xfrm>
            <a:off x="542925" y="2142258"/>
            <a:ext cx="2891700" cy="225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109" name="Google Shape;109;p21"/>
          <p:cNvSpPr txBox="1"/>
          <p:nvPr>
            <p:ph idx="10" type="dt"/>
          </p:nvPr>
        </p:nvSpPr>
        <p:spPr>
          <a:xfrm>
            <a:off x="542925"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1"/>
          <p:cNvSpPr txBox="1"/>
          <p:nvPr>
            <p:ph idx="11" type="ftr"/>
          </p:nvPr>
        </p:nvSpPr>
        <p:spPr>
          <a:xfrm>
            <a:off x="1654459" y="4840039"/>
            <a:ext cx="17802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2" type="sldNum"/>
          </p:nvPr>
        </p:nvSpPr>
        <p:spPr>
          <a:xfrm>
            <a:off x="7412355"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dk2"/>
                </a:solidFill>
                <a:latin typeface="Georgia"/>
                <a:ea typeface="Georgia"/>
                <a:cs typeface="Georgia"/>
                <a:sym typeface="Georgia"/>
              </a:defRPr>
            </a:lvl1pPr>
            <a:lvl2pPr indent="0" lvl="1" marL="0" rtl="0" algn="r">
              <a:spcBef>
                <a:spcPts val="0"/>
              </a:spcBef>
              <a:buNone/>
              <a:defRPr sz="900">
                <a:solidFill>
                  <a:schemeClr val="dk2"/>
                </a:solidFill>
                <a:latin typeface="Georgia"/>
                <a:ea typeface="Georgia"/>
                <a:cs typeface="Georgia"/>
                <a:sym typeface="Georgia"/>
              </a:defRPr>
            </a:lvl2pPr>
            <a:lvl3pPr indent="0" lvl="2" marL="0" rtl="0" algn="r">
              <a:spcBef>
                <a:spcPts val="0"/>
              </a:spcBef>
              <a:buNone/>
              <a:defRPr sz="900">
                <a:solidFill>
                  <a:schemeClr val="dk2"/>
                </a:solidFill>
                <a:latin typeface="Georgia"/>
                <a:ea typeface="Georgia"/>
                <a:cs typeface="Georgia"/>
                <a:sym typeface="Georgia"/>
              </a:defRPr>
            </a:lvl3pPr>
            <a:lvl4pPr indent="0" lvl="3" marL="0" rtl="0" algn="r">
              <a:spcBef>
                <a:spcPts val="0"/>
              </a:spcBef>
              <a:buNone/>
              <a:defRPr sz="900">
                <a:solidFill>
                  <a:schemeClr val="dk2"/>
                </a:solidFill>
                <a:latin typeface="Georgia"/>
                <a:ea typeface="Georgia"/>
                <a:cs typeface="Georgia"/>
                <a:sym typeface="Georgia"/>
              </a:defRPr>
            </a:lvl4pPr>
            <a:lvl5pPr indent="0" lvl="4" marL="0" rtl="0" algn="r">
              <a:spcBef>
                <a:spcPts val="0"/>
              </a:spcBef>
              <a:buNone/>
              <a:defRPr sz="900">
                <a:solidFill>
                  <a:schemeClr val="dk2"/>
                </a:solidFill>
                <a:latin typeface="Georgia"/>
                <a:ea typeface="Georgia"/>
                <a:cs typeface="Georgia"/>
                <a:sym typeface="Georgia"/>
              </a:defRPr>
            </a:lvl5pPr>
            <a:lvl6pPr indent="0" lvl="5" marL="0" rtl="0" algn="r">
              <a:spcBef>
                <a:spcPts val="0"/>
              </a:spcBef>
              <a:buNone/>
              <a:defRPr sz="900">
                <a:solidFill>
                  <a:schemeClr val="dk2"/>
                </a:solidFill>
                <a:latin typeface="Georgia"/>
                <a:ea typeface="Georgia"/>
                <a:cs typeface="Georgia"/>
                <a:sym typeface="Georgia"/>
              </a:defRPr>
            </a:lvl6pPr>
            <a:lvl7pPr indent="0" lvl="6" marL="0" rtl="0" algn="r">
              <a:spcBef>
                <a:spcPts val="0"/>
              </a:spcBef>
              <a:buNone/>
              <a:defRPr sz="900">
                <a:solidFill>
                  <a:schemeClr val="dk2"/>
                </a:solidFill>
                <a:latin typeface="Georgia"/>
                <a:ea typeface="Georgia"/>
                <a:cs typeface="Georgia"/>
                <a:sym typeface="Georgia"/>
              </a:defRPr>
            </a:lvl7pPr>
            <a:lvl8pPr indent="0" lvl="7" marL="0" rtl="0" algn="r">
              <a:spcBef>
                <a:spcPts val="0"/>
              </a:spcBef>
              <a:buNone/>
              <a:defRPr sz="900">
                <a:solidFill>
                  <a:schemeClr val="dk2"/>
                </a:solidFill>
                <a:latin typeface="Georgia"/>
                <a:ea typeface="Georgia"/>
                <a:cs typeface="Georgia"/>
                <a:sym typeface="Georgia"/>
              </a:defRPr>
            </a:lvl8pPr>
            <a:lvl9pPr indent="0" lvl="8" marL="0" rtl="0" algn="r">
              <a:spcBef>
                <a:spcPts val="0"/>
              </a:spcBef>
              <a:buNone/>
              <a:defRPr sz="900">
                <a:solidFill>
                  <a:schemeClr val="dk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21"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3" name="Shape 113"/>
        <p:cNvGrpSpPr/>
        <p:nvPr/>
      </p:nvGrpSpPr>
      <p:grpSpPr>
        <a:xfrm>
          <a:off x="0" y="0"/>
          <a:ext cx="0" cy="0"/>
          <a:chOff x="0" y="0"/>
          <a:chExt cx="0" cy="0"/>
        </a:xfrm>
      </p:grpSpPr>
      <p:sp>
        <p:nvSpPr>
          <p:cNvPr id="114" name="Google Shape;114;p22"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 name="Google Shape;115;p22"/>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rmAutofit/>
          </a:bodyPr>
          <a:lstStyle>
            <a:lvl1pPr lvl="0" rtl="0" algn="l">
              <a:lnSpc>
                <a:spcPct val="84000"/>
              </a:lnSpc>
              <a:spcBef>
                <a:spcPts val="0"/>
              </a:spcBef>
              <a:spcAft>
                <a:spcPts val="0"/>
              </a:spcAft>
              <a:buClr>
                <a:schemeClr val="dk2"/>
              </a:buClr>
              <a:buSzPts val="3600"/>
              <a:buFont typeface="Georgia"/>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2"/>
          <p:cNvSpPr/>
          <p:nvPr>
            <p:ph idx="2" type="pic"/>
          </p:nvPr>
        </p:nvSpPr>
        <p:spPr>
          <a:xfrm>
            <a:off x="4149090" y="0"/>
            <a:ext cx="4995000" cy="5143500"/>
          </a:xfrm>
          <a:prstGeom prst="rect">
            <a:avLst/>
          </a:prstGeom>
          <a:noFill/>
          <a:ln>
            <a:noFill/>
          </a:ln>
        </p:spPr>
        <p:txBody>
          <a:bodyPr anchorCtr="0" anchor="t" bIns="34275" lIns="68575" spcFirstLastPara="1" rIns="68575" wrap="square" tIns="34275">
            <a:noAutofit/>
          </a:bodyPr>
          <a:lstStyle>
            <a:lvl1pPr lvl="0" marR="0" rtl="0" algn="l">
              <a:lnSpc>
                <a:spcPct val="94000"/>
              </a:lnSpc>
              <a:spcBef>
                <a:spcPts val="800"/>
              </a:spcBef>
              <a:spcAft>
                <a:spcPts val="0"/>
              </a:spcAft>
              <a:buClr>
                <a:schemeClr val="dk2"/>
              </a:buClr>
              <a:buSzPts val="1500"/>
              <a:buFont typeface="Libre Franklin"/>
              <a:buNone/>
              <a:defRPr b="0" i="0" sz="1500" u="none" cap="none" strike="noStrike">
                <a:solidFill>
                  <a:schemeClr val="dk2"/>
                </a:solidFill>
                <a:latin typeface="Georgia"/>
                <a:ea typeface="Georgia"/>
                <a:cs typeface="Georgia"/>
                <a:sym typeface="Georgia"/>
              </a:defRPr>
            </a:lvl1pPr>
            <a:lvl2pPr lvl="1" marR="0" rtl="0" algn="l">
              <a:lnSpc>
                <a:spcPct val="94000"/>
              </a:lnSpc>
              <a:spcBef>
                <a:spcPts val="400"/>
              </a:spcBef>
              <a:spcAft>
                <a:spcPts val="0"/>
              </a:spcAft>
              <a:buClr>
                <a:schemeClr val="dk2"/>
              </a:buClr>
              <a:buSzPts val="1500"/>
              <a:buFont typeface="Libre Franklin"/>
              <a:buNone/>
              <a:defRPr b="0" i="1" sz="1500" u="none" cap="none" strike="noStrike">
                <a:solidFill>
                  <a:schemeClr val="dk2"/>
                </a:solidFill>
                <a:latin typeface="Georgia"/>
                <a:ea typeface="Georgia"/>
                <a:cs typeface="Georgia"/>
                <a:sym typeface="Georgia"/>
              </a:defRPr>
            </a:lvl2pPr>
            <a:lvl3pPr lvl="2" marR="0" rtl="0" algn="l">
              <a:lnSpc>
                <a:spcPct val="94000"/>
              </a:lnSpc>
              <a:spcBef>
                <a:spcPts val="400"/>
              </a:spcBef>
              <a:spcAft>
                <a:spcPts val="0"/>
              </a:spcAft>
              <a:buClr>
                <a:schemeClr val="dk2"/>
              </a:buClr>
              <a:buSzPts val="1500"/>
              <a:buFont typeface="Libre Franklin"/>
              <a:buNone/>
              <a:defRPr b="0" i="0" sz="1500" u="none" cap="none" strike="noStrike">
                <a:solidFill>
                  <a:schemeClr val="dk2"/>
                </a:solidFill>
                <a:latin typeface="Georgia"/>
                <a:ea typeface="Georgia"/>
                <a:cs typeface="Georgia"/>
                <a:sym typeface="Georgia"/>
              </a:defRPr>
            </a:lvl3pPr>
            <a:lvl4pPr lvl="3" marR="0" rtl="0" algn="l">
              <a:lnSpc>
                <a:spcPct val="94000"/>
              </a:lnSpc>
              <a:spcBef>
                <a:spcPts val="400"/>
              </a:spcBef>
              <a:spcAft>
                <a:spcPts val="0"/>
              </a:spcAft>
              <a:buClr>
                <a:schemeClr val="dk2"/>
              </a:buClr>
              <a:buSzPts val="1500"/>
              <a:buFont typeface="Libre Franklin"/>
              <a:buNone/>
              <a:defRPr b="0" i="1" sz="1500" u="none" cap="none" strike="noStrike">
                <a:solidFill>
                  <a:schemeClr val="dk2"/>
                </a:solidFill>
                <a:latin typeface="Georgia"/>
                <a:ea typeface="Georgia"/>
                <a:cs typeface="Georgia"/>
                <a:sym typeface="Georgia"/>
              </a:defRPr>
            </a:lvl4pPr>
            <a:lvl5pPr lvl="4" marR="0" rtl="0" algn="l">
              <a:lnSpc>
                <a:spcPct val="94000"/>
              </a:lnSpc>
              <a:spcBef>
                <a:spcPts val="400"/>
              </a:spcBef>
              <a:spcAft>
                <a:spcPts val="0"/>
              </a:spcAft>
              <a:buClr>
                <a:schemeClr val="dk2"/>
              </a:buClr>
              <a:buSzPts val="1500"/>
              <a:buFont typeface="Libre Franklin"/>
              <a:buNone/>
              <a:defRPr b="0" i="0" sz="1500" u="none" cap="none" strike="noStrike">
                <a:solidFill>
                  <a:schemeClr val="dk2"/>
                </a:solidFill>
                <a:latin typeface="Georgia"/>
                <a:ea typeface="Georgia"/>
                <a:cs typeface="Georgia"/>
                <a:sym typeface="Georgia"/>
              </a:defRPr>
            </a:lvl5pPr>
            <a:lvl6pPr lvl="5" marR="0" rtl="0" algn="l">
              <a:lnSpc>
                <a:spcPct val="94000"/>
              </a:lnSpc>
              <a:spcBef>
                <a:spcPts val="400"/>
              </a:spcBef>
              <a:spcAft>
                <a:spcPts val="0"/>
              </a:spcAft>
              <a:buClr>
                <a:schemeClr val="dk2"/>
              </a:buClr>
              <a:buSzPts val="1500"/>
              <a:buFont typeface="Libre Franklin"/>
              <a:buNone/>
              <a:defRPr b="0" i="1" sz="1500" u="none" cap="none" strike="noStrike">
                <a:solidFill>
                  <a:schemeClr val="dk2"/>
                </a:solidFill>
                <a:latin typeface="Georgia"/>
                <a:ea typeface="Georgia"/>
                <a:cs typeface="Georgia"/>
                <a:sym typeface="Georgia"/>
              </a:defRPr>
            </a:lvl6pPr>
            <a:lvl7pPr lvl="6" marR="0" rtl="0" algn="l">
              <a:lnSpc>
                <a:spcPct val="94000"/>
              </a:lnSpc>
              <a:spcBef>
                <a:spcPts val="400"/>
              </a:spcBef>
              <a:spcAft>
                <a:spcPts val="0"/>
              </a:spcAft>
              <a:buClr>
                <a:schemeClr val="dk2"/>
              </a:buClr>
              <a:buSzPts val="1500"/>
              <a:buFont typeface="Libre Franklin"/>
              <a:buNone/>
              <a:defRPr b="0" i="0" sz="1500" u="none" cap="none" strike="noStrike">
                <a:solidFill>
                  <a:schemeClr val="dk2"/>
                </a:solidFill>
                <a:latin typeface="Georgia"/>
                <a:ea typeface="Georgia"/>
                <a:cs typeface="Georgia"/>
                <a:sym typeface="Georgia"/>
              </a:defRPr>
            </a:lvl7pPr>
            <a:lvl8pPr lvl="7" marR="0" rtl="0" algn="l">
              <a:lnSpc>
                <a:spcPct val="94000"/>
              </a:lnSpc>
              <a:spcBef>
                <a:spcPts val="400"/>
              </a:spcBef>
              <a:spcAft>
                <a:spcPts val="0"/>
              </a:spcAft>
              <a:buClr>
                <a:schemeClr val="dk2"/>
              </a:buClr>
              <a:buSzPts val="1500"/>
              <a:buFont typeface="Libre Franklin"/>
              <a:buNone/>
              <a:defRPr b="0" i="1" sz="1500" u="none" cap="none" strike="noStrike">
                <a:solidFill>
                  <a:schemeClr val="dk2"/>
                </a:solidFill>
                <a:latin typeface="Georgia"/>
                <a:ea typeface="Georgia"/>
                <a:cs typeface="Georgia"/>
                <a:sym typeface="Georgia"/>
              </a:defRPr>
            </a:lvl8pPr>
            <a:lvl9pPr lvl="8" marR="0" rtl="0" algn="l">
              <a:lnSpc>
                <a:spcPct val="94000"/>
              </a:lnSpc>
              <a:spcBef>
                <a:spcPts val="400"/>
              </a:spcBef>
              <a:spcAft>
                <a:spcPts val="200"/>
              </a:spcAft>
              <a:buClr>
                <a:schemeClr val="dk2"/>
              </a:buClr>
              <a:buSzPts val="1500"/>
              <a:buFont typeface="Libre Franklin"/>
              <a:buNone/>
              <a:defRPr b="0" i="0" sz="1500" u="none" cap="none" strike="noStrike">
                <a:solidFill>
                  <a:schemeClr val="dk2"/>
                </a:solidFill>
                <a:latin typeface="Georgia"/>
                <a:ea typeface="Georgia"/>
                <a:cs typeface="Georgia"/>
                <a:sym typeface="Georgia"/>
              </a:defRPr>
            </a:lvl9pPr>
          </a:lstStyle>
          <a:p/>
        </p:txBody>
      </p:sp>
      <p:sp>
        <p:nvSpPr>
          <p:cNvPr id="117" name="Google Shape;117;p22"/>
          <p:cNvSpPr txBox="1"/>
          <p:nvPr>
            <p:ph idx="1" type="body"/>
          </p:nvPr>
        </p:nvSpPr>
        <p:spPr>
          <a:xfrm>
            <a:off x="542925" y="2141976"/>
            <a:ext cx="2891700" cy="22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118" name="Google Shape;118;p22"/>
          <p:cNvSpPr txBox="1"/>
          <p:nvPr>
            <p:ph idx="10" type="dt"/>
          </p:nvPr>
        </p:nvSpPr>
        <p:spPr>
          <a:xfrm>
            <a:off x="542925"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2"/>
          <p:cNvSpPr txBox="1"/>
          <p:nvPr>
            <p:ph idx="11" type="ftr"/>
          </p:nvPr>
        </p:nvSpPr>
        <p:spPr>
          <a:xfrm>
            <a:off x="1654459" y="4840039"/>
            <a:ext cx="17802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2"/>
          <p:cNvSpPr txBox="1"/>
          <p:nvPr>
            <p:ph idx="12" type="sldNum"/>
          </p:nvPr>
        </p:nvSpPr>
        <p:spPr>
          <a:xfrm>
            <a:off x="7412355"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dk2"/>
                </a:solidFill>
                <a:latin typeface="Georgia"/>
                <a:ea typeface="Georgia"/>
                <a:cs typeface="Georgia"/>
                <a:sym typeface="Georgia"/>
              </a:defRPr>
            </a:lvl1pPr>
            <a:lvl2pPr indent="0" lvl="1" marL="0" rtl="0" algn="r">
              <a:spcBef>
                <a:spcPts val="0"/>
              </a:spcBef>
              <a:buNone/>
              <a:defRPr sz="900">
                <a:solidFill>
                  <a:schemeClr val="dk2"/>
                </a:solidFill>
                <a:latin typeface="Georgia"/>
                <a:ea typeface="Georgia"/>
                <a:cs typeface="Georgia"/>
                <a:sym typeface="Georgia"/>
              </a:defRPr>
            </a:lvl2pPr>
            <a:lvl3pPr indent="0" lvl="2" marL="0" rtl="0" algn="r">
              <a:spcBef>
                <a:spcPts val="0"/>
              </a:spcBef>
              <a:buNone/>
              <a:defRPr sz="900">
                <a:solidFill>
                  <a:schemeClr val="dk2"/>
                </a:solidFill>
                <a:latin typeface="Georgia"/>
                <a:ea typeface="Georgia"/>
                <a:cs typeface="Georgia"/>
                <a:sym typeface="Georgia"/>
              </a:defRPr>
            </a:lvl3pPr>
            <a:lvl4pPr indent="0" lvl="3" marL="0" rtl="0" algn="r">
              <a:spcBef>
                <a:spcPts val="0"/>
              </a:spcBef>
              <a:buNone/>
              <a:defRPr sz="900">
                <a:solidFill>
                  <a:schemeClr val="dk2"/>
                </a:solidFill>
                <a:latin typeface="Georgia"/>
                <a:ea typeface="Georgia"/>
                <a:cs typeface="Georgia"/>
                <a:sym typeface="Georgia"/>
              </a:defRPr>
            </a:lvl4pPr>
            <a:lvl5pPr indent="0" lvl="4" marL="0" rtl="0" algn="r">
              <a:spcBef>
                <a:spcPts val="0"/>
              </a:spcBef>
              <a:buNone/>
              <a:defRPr sz="900">
                <a:solidFill>
                  <a:schemeClr val="dk2"/>
                </a:solidFill>
                <a:latin typeface="Georgia"/>
                <a:ea typeface="Georgia"/>
                <a:cs typeface="Georgia"/>
                <a:sym typeface="Georgia"/>
              </a:defRPr>
            </a:lvl5pPr>
            <a:lvl6pPr indent="0" lvl="5" marL="0" rtl="0" algn="r">
              <a:spcBef>
                <a:spcPts val="0"/>
              </a:spcBef>
              <a:buNone/>
              <a:defRPr sz="900">
                <a:solidFill>
                  <a:schemeClr val="dk2"/>
                </a:solidFill>
                <a:latin typeface="Georgia"/>
                <a:ea typeface="Georgia"/>
                <a:cs typeface="Georgia"/>
                <a:sym typeface="Georgia"/>
              </a:defRPr>
            </a:lvl6pPr>
            <a:lvl7pPr indent="0" lvl="6" marL="0" rtl="0" algn="r">
              <a:spcBef>
                <a:spcPts val="0"/>
              </a:spcBef>
              <a:buNone/>
              <a:defRPr sz="900">
                <a:solidFill>
                  <a:schemeClr val="dk2"/>
                </a:solidFill>
                <a:latin typeface="Georgia"/>
                <a:ea typeface="Georgia"/>
                <a:cs typeface="Georgia"/>
                <a:sym typeface="Georgia"/>
              </a:defRPr>
            </a:lvl7pPr>
            <a:lvl8pPr indent="0" lvl="7" marL="0" rtl="0" algn="r">
              <a:spcBef>
                <a:spcPts val="0"/>
              </a:spcBef>
              <a:buNone/>
              <a:defRPr sz="900">
                <a:solidFill>
                  <a:schemeClr val="dk2"/>
                </a:solidFill>
                <a:latin typeface="Georgia"/>
                <a:ea typeface="Georgia"/>
                <a:cs typeface="Georgia"/>
                <a:sym typeface="Georgia"/>
              </a:defRPr>
            </a:lvl8pPr>
            <a:lvl9pPr indent="0" lvl="8" marL="0" rtl="0" algn="r">
              <a:spcBef>
                <a:spcPts val="0"/>
              </a:spcBef>
              <a:buNone/>
              <a:defRPr sz="900">
                <a:solidFill>
                  <a:schemeClr val="dk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22"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3"/>
          <p:cNvSpPr txBox="1"/>
          <p:nvPr>
            <p:ph idx="1" type="body"/>
          </p:nvPr>
        </p:nvSpPr>
        <p:spPr>
          <a:xfrm rot="5400000">
            <a:off x="3289650" y="-539306"/>
            <a:ext cx="2679000" cy="72009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25" name="Google Shape;125;p23"/>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3"/>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3"/>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4"/>
          <p:cNvSpPr txBox="1"/>
          <p:nvPr>
            <p:ph type="title"/>
          </p:nvPr>
        </p:nvSpPr>
        <p:spPr>
          <a:xfrm rot="5400000">
            <a:off x="5818446" y="1847217"/>
            <a:ext cx="3932400" cy="11742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24"/>
          <p:cNvSpPr txBox="1"/>
          <p:nvPr>
            <p:ph idx="1" type="body"/>
          </p:nvPr>
        </p:nvSpPr>
        <p:spPr>
          <a:xfrm rot="5400000">
            <a:off x="2129880" y="-633033"/>
            <a:ext cx="3932400" cy="61347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31" name="Google Shape;131;p24"/>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4"/>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4"/>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marR="0" rtl="0" algn="l">
              <a:lnSpc>
                <a:spcPct val="89000"/>
              </a:lnSpc>
              <a:spcBef>
                <a:spcPts val="0"/>
              </a:spcBef>
              <a:spcAft>
                <a:spcPts val="0"/>
              </a:spcAft>
              <a:buClr>
                <a:schemeClr val="dk2"/>
              </a:buClr>
              <a:buSzPts val="3300"/>
              <a:buFont typeface="Georgia"/>
              <a:buNone/>
              <a:defRPr b="0" i="0" sz="3300" u="none" cap="none" strike="noStrike">
                <a:solidFill>
                  <a:schemeClr val="dk2"/>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4000"/>
              </a:lnSpc>
              <a:spcBef>
                <a:spcPts val="800"/>
              </a:spcBef>
              <a:spcAft>
                <a:spcPts val="0"/>
              </a:spcAft>
              <a:buClr>
                <a:schemeClr val="dk2"/>
              </a:buClr>
              <a:buSzPts val="1500"/>
              <a:buFont typeface="Libre Franklin"/>
              <a:buChar char="■"/>
              <a:defRPr b="0" i="0" sz="1500" u="none" cap="none" strike="noStrike">
                <a:solidFill>
                  <a:schemeClr val="dk2"/>
                </a:solidFill>
                <a:latin typeface="Georgia"/>
                <a:ea typeface="Georgia"/>
                <a:cs typeface="Georgia"/>
                <a:sym typeface="Georgia"/>
              </a:defRPr>
            </a:lvl1pPr>
            <a:lvl2pPr indent="-323850" lvl="1" marL="914400" marR="0" rtl="0" algn="l">
              <a:lnSpc>
                <a:spcPct val="94000"/>
              </a:lnSpc>
              <a:spcBef>
                <a:spcPts val="400"/>
              </a:spcBef>
              <a:spcAft>
                <a:spcPts val="0"/>
              </a:spcAft>
              <a:buClr>
                <a:schemeClr val="dk2"/>
              </a:buClr>
              <a:buSzPts val="1500"/>
              <a:buFont typeface="Libre Franklin"/>
              <a:buChar char="–"/>
              <a:defRPr b="0" i="1" sz="1500" u="none" cap="none" strike="noStrike">
                <a:solidFill>
                  <a:schemeClr val="dk2"/>
                </a:solidFill>
                <a:latin typeface="Georgia"/>
                <a:ea typeface="Georgia"/>
                <a:cs typeface="Georgia"/>
                <a:sym typeface="Georgia"/>
              </a:defRPr>
            </a:lvl2pPr>
            <a:lvl3pPr indent="-317500" lvl="2" marL="1371600" marR="0" rtl="0" algn="l">
              <a:lnSpc>
                <a:spcPct val="94000"/>
              </a:lnSpc>
              <a:spcBef>
                <a:spcPts val="400"/>
              </a:spcBef>
              <a:spcAft>
                <a:spcPts val="0"/>
              </a:spcAft>
              <a:buClr>
                <a:schemeClr val="dk2"/>
              </a:buClr>
              <a:buSzPts val="1400"/>
              <a:buFont typeface="Libre Franklin"/>
              <a:buChar char="■"/>
              <a:defRPr b="0" i="0" sz="1400" u="none" cap="none" strike="noStrike">
                <a:solidFill>
                  <a:schemeClr val="dk2"/>
                </a:solidFill>
                <a:latin typeface="Georgia"/>
                <a:ea typeface="Georgia"/>
                <a:cs typeface="Georgia"/>
                <a:sym typeface="Georgia"/>
              </a:defRPr>
            </a:lvl3pPr>
            <a:lvl4pPr indent="-317500" lvl="3" marL="1828800" marR="0" rtl="0" algn="l">
              <a:lnSpc>
                <a:spcPct val="94000"/>
              </a:lnSpc>
              <a:spcBef>
                <a:spcPts val="400"/>
              </a:spcBef>
              <a:spcAft>
                <a:spcPts val="0"/>
              </a:spcAft>
              <a:buClr>
                <a:schemeClr val="dk2"/>
              </a:buClr>
              <a:buSzPts val="1400"/>
              <a:buFont typeface="Libre Franklin"/>
              <a:buChar char="–"/>
              <a:defRPr b="0" i="1" sz="1400" u="none" cap="none" strike="noStrike">
                <a:solidFill>
                  <a:schemeClr val="dk2"/>
                </a:solidFill>
                <a:latin typeface="Georgia"/>
                <a:ea typeface="Georgia"/>
                <a:cs typeface="Georgia"/>
                <a:sym typeface="Georgia"/>
              </a:defRPr>
            </a:lvl4pPr>
            <a:lvl5pPr indent="-304800" lvl="4" marL="2286000" marR="0" rtl="0" algn="l">
              <a:lnSpc>
                <a:spcPct val="94000"/>
              </a:lnSpc>
              <a:spcBef>
                <a:spcPts val="400"/>
              </a:spcBef>
              <a:spcAft>
                <a:spcPts val="0"/>
              </a:spcAft>
              <a:buClr>
                <a:schemeClr val="dk2"/>
              </a:buClr>
              <a:buSzPts val="1200"/>
              <a:buFont typeface="Libre Franklin"/>
              <a:buChar char="■"/>
              <a:defRPr b="0" i="0" sz="1200" u="none" cap="none" strike="noStrike">
                <a:solidFill>
                  <a:schemeClr val="dk2"/>
                </a:solidFill>
                <a:latin typeface="Georgia"/>
                <a:ea typeface="Georgia"/>
                <a:cs typeface="Georgia"/>
                <a:sym typeface="Georgia"/>
              </a:defRPr>
            </a:lvl5pPr>
            <a:lvl6pPr indent="-304800" lvl="5" marL="2743200" marR="0" rtl="0" algn="l">
              <a:lnSpc>
                <a:spcPct val="94000"/>
              </a:lnSpc>
              <a:spcBef>
                <a:spcPts val="400"/>
              </a:spcBef>
              <a:spcAft>
                <a:spcPts val="0"/>
              </a:spcAft>
              <a:buClr>
                <a:schemeClr val="dk2"/>
              </a:buClr>
              <a:buSzPts val="1200"/>
              <a:buFont typeface="Libre Franklin"/>
              <a:buChar char="–"/>
              <a:defRPr b="0" i="1" sz="1200" u="none" cap="none" strike="noStrike">
                <a:solidFill>
                  <a:schemeClr val="dk2"/>
                </a:solidFill>
                <a:latin typeface="Georgia"/>
                <a:ea typeface="Georgia"/>
                <a:cs typeface="Georgia"/>
                <a:sym typeface="Georgia"/>
              </a:defRPr>
            </a:lvl6pPr>
            <a:lvl7pPr indent="-298450" lvl="6" marL="3200400" marR="0" rtl="0" algn="l">
              <a:lnSpc>
                <a:spcPct val="94000"/>
              </a:lnSpc>
              <a:spcBef>
                <a:spcPts val="400"/>
              </a:spcBef>
              <a:spcAft>
                <a:spcPts val="0"/>
              </a:spcAft>
              <a:buClr>
                <a:schemeClr val="dk2"/>
              </a:buClr>
              <a:buSzPts val="1100"/>
              <a:buFont typeface="Libre Franklin"/>
              <a:buChar char="■"/>
              <a:defRPr b="0" i="0" sz="1100" u="none" cap="none" strike="noStrike">
                <a:solidFill>
                  <a:schemeClr val="dk2"/>
                </a:solidFill>
                <a:latin typeface="Georgia"/>
                <a:ea typeface="Georgia"/>
                <a:cs typeface="Georgia"/>
                <a:sym typeface="Georgia"/>
              </a:defRPr>
            </a:lvl7pPr>
            <a:lvl8pPr indent="-298450" lvl="7" marL="3657600" marR="0" rtl="0" algn="l">
              <a:lnSpc>
                <a:spcPct val="94000"/>
              </a:lnSpc>
              <a:spcBef>
                <a:spcPts val="400"/>
              </a:spcBef>
              <a:spcAft>
                <a:spcPts val="0"/>
              </a:spcAft>
              <a:buClr>
                <a:schemeClr val="dk2"/>
              </a:buClr>
              <a:buSzPts val="1100"/>
              <a:buFont typeface="Libre Franklin"/>
              <a:buChar char="–"/>
              <a:defRPr b="0" i="1" sz="1100" u="none" cap="none" strike="noStrike">
                <a:solidFill>
                  <a:schemeClr val="dk2"/>
                </a:solidFill>
                <a:latin typeface="Georgia"/>
                <a:ea typeface="Georgia"/>
                <a:cs typeface="Georgia"/>
                <a:sym typeface="Georgia"/>
              </a:defRPr>
            </a:lvl8pPr>
            <a:lvl9pPr indent="-298450" lvl="8" marL="4114800" marR="0" rtl="0" algn="l">
              <a:lnSpc>
                <a:spcPct val="94000"/>
              </a:lnSpc>
              <a:spcBef>
                <a:spcPts val="400"/>
              </a:spcBef>
              <a:spcAft>
                <a:spcPts val="200"/>
              </a:spcAft>
              <a:buClr>
                <a:schemeClr val="dk2"/>
              </a:buClr>
              <a:buSzPts val="1100"/>
              <a:buFont typeface="Libre Franklin"/>
              <a:buChar char="■"/>
              <a:defRPr b="0" i="0" sz="1100" u="none" cap="none" strike="noStrike">
                <a:solidFill>
                  <a:schemeClr val="dk2"/>
                </a:solidFill>
                <a:latin typeface="Georgia"/>
                <a:ea typeface="Georgia"/>
                <a:cs typeface="Georgia"/>
                <a:sym typeface="Georgia"/>
              </a:defRPr>
            </a:lvl9pPr>
          </a:lstStyle>
          <a:p/>
        </p:txBody>
      </p:sp>
      <p:sp>
        <p:nvSpPr>
          <p:cNvPr id="53" name="Google Shape;53;p13"/>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2"/>
                </a:solidFill>
                <a:latin typeface="Georgia"/>
                <a:ea typeface="Georgia"/>
                <a:cs typeface="Georgia"/>
                <a:sym typeface="Georgia"/>
              </a:defRPr>
            </a:lvl1pPr>
            <a:lvl2pPr lvl="1"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9pPr>
          </a:lstStyle>
          <a:p/>
        </p:txBody>
      </p:sp>
      <p:sp>
        <p:nvSpPr>
          <p:cNvPr id="54" name="Google Shape;54;p13"/>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2"/>
                </a:solidFill>
                <a:latin typeface="Georgia"/>
                <a:ea typeface="Georgia"/>
                <a:cs typeface="Georgia"/>
                <a:sym typeface="Georgia"/>
              </a:defRPr>
            </a:lvl1pPr>
            <a:lvl2pPr lvl="1"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9pPr>
          </a:lstStyle>
          <a:p/>
        </p:txBody>
      </p:sp>
      <p:sp>
        <p:nvSpPr>
          <p:cNvPr id="55" name="Google Shape;55;p13"/>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2"/>
                </a:solidFill>
                <a:latin typeface="Georgia"/>
                <a:ea typeface="Georgia"/>
                <a:cs typeface="Georgia"/>
                <a:sym typeface="Georgia"/>
              </a:defRPr>
            </a:lvl1pPr>
            <a:lvl2pPr indent="0" lvl="1" marL="0" marR="0" rtl="0" algn="r">
              <a:spcBef>
                <a:spcPts val="0"/>
              </a:spcBef>
              <a:buNone/>
              <a:defRPr b="0" i="0" sz="900" u="none" cap="none" strike="noStrike">
                <a:solidFill>
                  <a:schemeClr val="dk2"/>
                </a:solidFill>
                <a:latin typeface="Georgia"/>
                <a:ea typeface="Georgia"/>
                <a:cs typeface="Georgia"/>
                <a:sym typeface="Georgia"/>
              </a:defRPr>
            </a:lvl2pPr>
            <a:lvl3pPr indent="0" lvl="2" marL="0" marR="0" rtl="0" algn="r">
              <a:spcBef>
                <a:spcPts val="0"/>
              </a:spcBef>
              <a:buNone/>
              <a:defRPr b="0" i="0" sz="900" u="none" cap="none" strike="noStrike">
                <a:solidFill>
                  <a:schemeClr val="dk2"/>
                </a:solidFill>
                <a:latin typeface="Georgia"/>
                <a:ea typeface="Georgia"/>
                <a:cs typeface="Georgia"/>
                <a:sym typeface="Georgia"/>
              </a:defRPr>
            </a:lvl3pPr>
            <a:lvl4pPr indent="0" lvl="3" marL="0" marR="0" rtl="0" algn="r">
              <a:spcBef>
                <a:spcPts val="0"/>
              </a:spcBef>
              <a:buNone/>
              <a:defRPr b="0" i="0" sz="900" u="none" cap="none" strike="noStrike">
                <a:solidFill>
                  <a:schemeClr val="dk2"/>
                </a:solidFill>
                <a:latin typeface="Georgia"/>
                <a:ea typeface="Georgia"/>
                <a:cs typeface="Georgia"/>
                <a:sym typeface="Georgia"/>
              </a:defRPr>
            </a:lvl4pPr>
            <a:lvl5pPr indent="0" lvl="4" marL="0" marR="0" rtl="0" algn="r">
              <a:spcBef>
                <a:spcPts val="0"/>
              </a:spcBef>
              <a:buNone/>
              <a:defRPr b="0" i="0" sz="900" u="none" cap="none" strike="noStrike">
                <a:solidFill>
                  <a:schemeClr val="dk2"/>
                </a:solidFill>
                <a:latin typeface="Georgia"/>
                <a:ea typeface="Georgia"/>
                <a:cs typeface="Georgia"/>
                <a:sym typeface="Georgia"/>
              </a:defRPr>
            </a:lvl5pPr>
            <a:lvl6pPr indent="0" lvl="5" marL="0" marR="0" rtl="0" algn="r">
              <a:spcBef>
                <a:spcPts val="0"/>
              </a:spcBef>
              <a:buNone/>
              <a:defRPr b="0" i="0" sz="900" u="none" cap="none" strike="noStrike">
                <a:solidFill>
                  <a:schemeClr val="dk2"/>
                </a:solidFill>
                <a:latin typeface="Georgia"/>
                <a:ea typeface="Georgia"/>
                <a:cs typeface="Georgia"/>
                <a:sym typeface="Georgia"/>
              </a:defRPr>
            </a:lvl6pPr>
            <a:lvl7pPr indent="0" lvl="6" marL="0" marR="0" rtl="0" algn="r">
              <a:spcBef>
                <a:spcPts val="0"/>
              </a:spcBef>
              <a:buNone/>
              <a:defRPr b="0" i="0" sz="900" u="none" cap="none" strike="noStrike">
                <a:solidFill>
                  <a:schemeClr val="dk2"/>
                </a:solidFill>
                <a:latin typeface="Georgia"/>
                <a:ea typeface="Georgia"/>
                <a:cs typeface="Georgia"/>
                <a:sym typeface="Georgia"/>
              </a:defRPr>
            </a:lvl7pPr>
            <a:lvl8pPr indent="0" lvl="7" marL="0" marR="0" rtl="0" algn="r">
              <a:spcBef>
                <a:spcPts val="0"/>
              </a:spcBef>
              <a:buNone/>
              <a:defRPr b="0" i="0" sz="900" u="none" cap="none" strike="noStrike">
                <a:solidFill>
                  <a:schemeClr val="dk2"/>
                </a:solidFill>
                <a:latin typeface="Georgia"/>
                <a:ea typeface="Georgia"/>
                <a:cs typeface="Georgia"/>
                <a:sym typeface="Georgia"/>
              </a:defRPr>
            </a:lvl8pPr>
            <a:lvl9pPr indent="0" lvl="8" marL="0" marR="0" rtl="0" algn="r">
              <a:spcBef>
                <a:spcPts val="0"/>
              </a:spcBef>
              <a:buNone/>
              <a:defRPr b="0" i="0" sz="900" u="none" cap="none" strike="noStrike">
                <a:solidFill>
                  <a:schemeClr val="dk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3" title="Side bar"/>
          <p:cNvSpPr/>
          <p:nvPr/>
        </p:nvSpPr>
        <p:spPr>
          <a:xfrm>
            <a:off x="358571"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eb.stanford.edu/~jurafsky/slp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www.moneycontrol.com/india/stockpricequote/computers-software/tataconsultancyservices/TC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ctrTitle"/>
          </p:nvPr>
        </p:nvSpPr>
        <p:spPr>
          <a:xfrm>
            <a:off x="1436318" y="1555653"/>
            <a:ext cx="6270900" cy="1573800"/>
          </a:xfrm>
          <a:prstGeom prst="rect">
            <a:avLst/>
          </a:prstGeom>
          <a:noFill/>
          <a:ln>
            <a:noFill/>
          </a:ln>
        </p:spPr>
        <p:txBody>
          <a:bodyPr anchorCtr="0" anchor="b" bIns="34275" lIns="68575" spcFirstLastPara="1" rIns="68575" wrap="square" tIns="34275">
            <a:noAutofit/>
          </a:bodyPr>
          <a:lstStyle/>
          <a:p>
            <a:pPr indent="0" lvl="0" marL="0" rtl="0" algn="ctr">
              <a:lnSpc>
                <a:spcPct val="89000"/>
              </a:lnSpc>
              <a:spcBef>
                <a:spcPts val="0"/>
              </a:spcBef>
              <a:spcAft>
                <a:spcPts val="0"/>
              </a:spcAft>
              <a:buClr>
                <a:schemeClr val="dk2"/>
              </a:buClr>
              <a:buSzPts val="5400"/>
              <a:buFont typeface="Georgia"/>
              <a:buNone/>
            </a:pPr>
            <a:r>
              <a:rPr lang="en-GB"/>
              <a:t>NATURAL LANGUAGE PROCESSING</a:t>
            </a:r>
            <a:endParaRPr/>
          </a:p>
        </p:txBody>
      </p:sp>
      <p:sp>
        <p:nvSpPr>
          <p:cNvPr id="139" name="Google Shape;139;p25"/>
          <p:cNvSpPr txBox="1"/>
          <p:nvPr>
            <p:ph idx="1" type="subTitle"/>
          </p:nvPr>
        </p:nvSpPr>
        <p:spPr>
          <a:xfrm>
            <a:off x="1436325" y="3264863"/>
            <a:ext cx="5697300" cy="814800"/>
          </a:xfrm>
          <a:prstGeom prst="rect">
            <a:avLst/>
          </a:prstGeom>
          <a:noFill/>
          <a:ln>
            <a:noFill/>
          </a:ln>
        </p:spPr>
        <p:txBody>
          <a:bodyPr anchorCtr="0" anchor="t" bIns="34275" lIns="68575" spcFirstLastPara="1" rIns="68575" wrap="square" tIns="34275">
            <a:normAutofit/>
          </a:bodyPr>
          <a:lstStyle/>
          <a:p>
            <a:pPr indent="0" lvl="0" marL="0" rtl="0" algn="l">
              <a:lnSpc>
                <a:spcPct val="112000"/>
              </a:lnSpc>
              <a:spcBef>
                <a:spcPts val="0"/>
              </a:spcBef>
              <a:spcAft>
                <a:spcPts val="0"/>
              </a:spcAft>
              <a:buClr>
                <a:schemeClr val="dk2"/>
              </a:buClr>
              <a:buSzPts val="1700"/>
              <a:buNone/>
            </a:pPr>
            <a:r>
              <a:rPr lang="en-GB"/>
              <a:t>Dr. Lipika Dey, Adjunct Professor, IIT Jodhpur</a:t>
            </a:r>
            <a:endParaRPr/>
          </a:p>
          <a:p>
            <a:pPr indent="0" lvl="0" marL="0" rtl="0" algn="l">
              <a:lnSpc>
                <a:spcPct val="112000"/>
              </a:lnSpc>
              <a:spcBef>
                <a:spcPts val="0"/>
              </a:spcBef>
              <a:spcAft>
                <a:spcPts val="0"/>
              </a:spcAft>
              <a:buClr>
                <a:schemeClr val="dk2"/>
              </a:buClr>
              <a:buSzPts val="1700"/>
              <a:buNone/>
            </a:pPr>
            <a:r>
              <a:rPr lang="en-GB"/>
              <a:t>Dr. Tirthankar Dasgupta, Senior Scientist, TCS Research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29099" y="114300"/>
            <a:ext cx="8987607" cy="5029201"/>
          </a:xfrm>
          <a:prstGeom prst="rect">
            <a:avLst/>
          </a:prstGeom>
          <a:noFill/>
          <a:ln>
            <a:noFill/>
          </a:ln>
        </p:spPr>
      </p:pic>
      <p:sp>
        <p:nvSpPr>
          <p:cNvPr id="220" name="Google Shape;220;p34"/>
          <p:cNvSpPr txBox="1"/>
          <p:nvPr/>
        </p:nvSpPr>
        <p:spPr>
          <a:xfrm>
            <a:off x="5667375" y="2750344"/>
            <a:ext cx="1619400" cy="488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2000">
                <a:solidFill>
                  <a:srgbClr val="C00000"/>
                </a:solidFill>
                <a:highlight>
                  <a:srgbClr val="FFFF00"/>
                </a:highlight>
                <a:latin typeface="Georgia"/>
                <a:ea typeface="Georgia"/>
                <a:cs typeface="Georgia"/>
                <a:sym typeface="Georgia"/>
              </a:rPr>
              <a:t>Quite Bad</a:t>
            </a:r>
            <a:endParaRPr sz="2000">
              <a:solidFill>
                <a:srgbClr val="C00000"/>
              </a:solidFill>
              <a:highlight>
                <a:srgbClr val="FFFF00"/>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5"/>
          <p:cNvPicPr preferRelativeResize="0"/>
          <p:nvPr/>
        </p:nvPicPr>
        <p:blipFill>
          <a:blip r:embed="rId3">
            <a:alphaModFix/>
          </a:blip>
          <a:stretch>
            <a:fillRect/>
          </a:stretch>
        </p:blipFill>
        <p:spPr>
          <a:xfrm>
            <a:off x="666750" y="111562"/>
            <a:ext cx="3352125" cy="1864876"/>
          </a:xfrm>
          <a:prstGeom prst="rect">
            <a:avLst/>
          </a:prstGeom>
          <a:noFill/>
          <a:ln cap="flat" cmpd="sng" w="9525">
            <a:solidFill>
              <a:schemeClr val="dk2"/>
            </a:solidFill>
            <a:prstDash val="solid"/>
            <a:round/>
            <a:headEnd len="sm" w="sm" type="none"/>
            <a:tailEnd len="sm" w="sm" type="none"/>
          </a:ln>
        </p:spPr>
      </p:pic>
      <p:sp>
        <p:nvSpPr>
          <p:cNvPr id="226" name="Google Shape;226;p35"/>
          <p:cNvSpPr txBox="1"/>
          <p:nvPr/>
        </p:nvSpPr>
        <p:spPr>
          <a:xfrm>
            <a:off x="2547938" y="636975"/>
            <a:ext cx="6143700" cy="4292400"/>
          </a:xfrm>
          <a:prstGeom prst="rect">
            <a:avLst/>
          </a:prstGeom>
          <a:solidFill>
            <a:schemeClr val="lt1"/>
          </a:solidFill>
          <a:ln cap="flat" cmpd="sng" w="9525">
            <a:solidFill>
              <a:srgbClr val="888888"/>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15000"/>
              </a:lnSpc>
              <a:spcBef>
                <a:spcPts val="1100"/>
              </a:spcBef>
              <a:spcAft>
                <a:spcPts val="0"/>
              </a:spcAft>
              <a:buClr>
                <a:schemeClr val="dk1"/>
              </a:buClr>
              <a:buSzPts val="800"/>
              <a:buFont typeface="Arial"/>
              <a:buNone/>
            </a:pPr>
            <a:r>
              <a:rPr lang="en-GB" sz="900">
                <a:solidFill>
                  <a:srgbClr val="374151"/>
                </a:solidFill>
                <a:latin typeface="Roboto"/>
                <a:ea typeface="Roboto"/>
                <a:cs typeface="Roboto"/>
                <a:sym typeface="Roboto"/>
              </a:rPr>
              <a:t>Advantages of Carbon Sequestration:</a:t>
            </a:r>
            <a:endParaRPr sz="900">
              <a:solidFill>
                <a:srgbClr val="374151"/>
              </a:solidFill>
              <a:latin typeface="Roboto"/>
              <a:ea typeface="Roboto"/>
              <a:cs typeface="Roboto"/>
              <a:sym typeface="Roboto"/>
            </a:endParaRPr>
          </a:p>
          <a:p>
            <a:pPr indent="-165100" lvl="0" marL="342900" rtl="0" algn="l">
              <a:lnSpc>
                <a:spcPct val="115000"/>
              </a:lnSpc>
              <a:spcBef>
                <a:spcPts val="1100"/>
              </a:spcBef>
              <a:spcAft>
                <a:spcPts val="0"/>
              </a:spcAft>
              <a:buClr>
                <a:srgbClr val="374151"/>
              </a:buClr>
              <a:buSzPts val="900"/>
              <a:buFont typeface="Roboto"/>
              <a:buNone/>
            </a:pPr>
            <a:r>
              <a:rPr lang="en-GB" sz="900">
                <a:solidFill>
                  <a:srgbClr val="374151"/>
                </a:solidFill>
                <a:latin typeface="Roboto"/>
                <a:ea typeface="Roboto"/>
                <a:cs typeface="Roboto"/>
                <a:sym typeface="Roboto"/>
              </a:rPr>
              <a:t>Climate Change Mitigation: By capturing and storing CO2 emissions, carbon sequestration can help reduce the concentration of greenhouse gases in the atmosphere, contributing to efforts to mitigate climate change.</a:t>
            </a:r>
            <a:endParaRPr sz="900">
              <a:solidFill>
                <a:srgbClr val="374151"/>
              </a:solidFill>
              <a:latin typeface="Roboto"/>
              <a:ea typeface="Roboto"/>
              <a:cs typeface="Roboto"/>
              <a:sym typeface="Roboto"/>
            </a:endParaRPr>
          </a:p>
          <a:p>
            <a:pPr indent="-165100" lvl="0" marL="342900" rtl="0" algn="l">
              <a:lnSpc>
                <a:spcPct val="115000"/>
              </a:lnSpc>
              <a:spcBef>
                <a:spcPts val="0"/>
              </a:spcBef>
              <a:spcAft>
                <a:spcPts val="0"/>
              </a:spcAft>
              <a:buClr>
                <a:srgbClr val="374151"/>
              </a:buClr>
              <a:buSzPts val="900"/>
              <a:buFont typeface="Roboto"/>
              <a:buNone/>
            </a:pPr>
            <a:r>
              <a:rPr lang="en-GB" sz="900">
                <a:solidFill>
                  <a:srgbClr val="374151"/>
                </a:solidFill>
                <a:latin typeface="Roboto"/>
                <a:ea typeface="Roboto"/>
                <a:cs typeface="Roboto"/>
                <a:sym typeface="Roboto"/>
              </a:rPr>
              <a:t>Utilization of Existing Infrastructure: Carbon capture and storage (CCS) technologies can be integrated into existing power plants and industrial facilities, allowing for the continued use of fossil fuels while reducing emissions.</a:t>
            </a:r>
            <a:endParaRPr sz="900">
              <a:solidFill>
                <a:srgbClr val="374151"/>
              </a:solidFill>
              <a:latin typeface="Roboto"/>
              <a:ea typeface="Roboto"/>
              <a:cs typeface="Roboto"/>
              <a:sym typeface="Roboto"/>
            </a:endParaRPr>
          </a:p>
          <a:p>
            <a:pPr indent="-165100" lvl="0" marL="342900" rtl="0" algn="l">
              <a:lnSpc>
                <a:spcPct val="115000"/>
              </a:lnSpc>
              <a:spcBef>
                <a:spcPts val="0"/>
              </a:spcBef>
              <a:spcAft>
                <a:spcPts val="0"/>
              </a:spcAft>
              <a:buClr>
                <a:srgbClr val="374151"/>
              </a:buClr>
              <a:buSzPts val="900"/>
              <a:buFont typeface="Roboto"/>
              <a:buNone/>
            </a:pPr>
            <a:r>
              <a:rPr lang="en-GB" sz="900">
                <a:solidFill>
                  <a:srgbClr val="374151"/>
                </a:solidFill>
                <a:latin typeface="Roboto"/>
                <a:ea typeface="Roboto"/>
                <a:cs typeface="Roboto"/>
                <a:sym typeface="Roboto"/>
              </a:rPr>
              <a:t>Compatibility with Various Sectors: Carbon sequestration can be applied to various sectors, including power generation, cement production, and other industries that are challenging to decarbonize using other methods.</a:t>
            </a:r>
            <a:endParaRPr sz="900">
              <a:solidFill>
                <a:srgbClr val="374151"/>
              </a:solidFill>
              <a:latin typeface="Roboto"/>
              <a:ea typeface="Roboto"/>
              <a:cs typeface="Roboto"/>
              <a:sym typeface="Roboto"/>
            </a:endParaRPr>
          </a:p>
          <a:p>
            <a:pPr indent="0" lvl="0" marL="0" rtl="0" algn="l">
              <a:lnSpc>
                <a:spcPct val="115000"/>
              </a:lnSpc>
              <a:spcBef>
                <a:spcPts val="1100"/>
              </a:spcBef>
              <a:spcAft>
                <a:spcPts val="0"/>
              </a:spcAft>
              <a:buClr>
                <a:schemeClr val="dk1"/>
              </a:buClr>
              <a:buSzPts val="800"/>
              <a:buFont typeface="Arial"/>
              <a:buNone/>
            </a:pPr>
            <a:r>
              <a:rPr lang="en-GB" sz="900">
                <a:solidFill>
                  <a:srgbClr val="374151"/>
                </a:solidFill>
                <a:latin typeface="Roboto"/>
                <a:ea typeface="Roboto"/>
                <a:cs typeface="Roboto"/>
                <a:sym typeface="Roboto"/>
              </a:rPr>
              <a:t>Disadvantages and Concerns:</a:t>
            </a:r>
            <a:endParaRPr sz="900">
              <a:solidFill>
                <a:srgbClr val="374151"/>
              </a:solidFill>
              <a:latin typeface="Roboto"/>
              <a:ea typeface="Roboto"/>
              <a:cs typeface="Roboto"/>
              <a:sym typeface="Roboto"/>
            </a:endParaRPr>
          </a:p>
          <a:p>
            <a:pPr indent="-165100" lvl="0" marL="342900" rtl="0" algn="l">
              <a:lnSpc>
                <a:spcPct val="115000"/>
              </a:lnSpc>
              <a:spcBef>
                <a:spcPts val="1100"/>
              </a:spcBef>
              <a:spcAft>
                <a:spcPts val="0"/>
              </a:spcAft>
              <a:buClr>
                <a:srgbClr val="374151"/>
              </a:buClr>
              <a:buSzPts val="900"/>
              <a:buFont typeface="Roboto"/>
              <a:buNone/>
            </a:pPr>
            <a:r>
              <a:rPr lang="en-GB" sz="900">
                <a:solidFill>
                  <a:srgbClr val="374151"/>
                </a:solidFill>
                <a:latin typeface="Roboto"/>
                <a:ea typeface="Roboto"/>
                <a:cs typeface="Roboto"/>
                <a:sym typeface="Roboto"/>
              </a:rPr>
              <a:t>Cost: One of the primary concerns is the high cost associated with implementing carbon sequestration technologies. The capture, transportation, and storage of CO2 can be expensive, making it economically challenging, especially for developing countries.</a:t>
            </a:r>
            <a:endParaRPr sz="900">
              <a:solidFill>
                <a:srgbClr val="374151"/>
              </a:solidFill>
              <a:latin typeface="Roboto"/>
              <a:ea typeface="Roboto"/>
              <a:cs typeface="Roboto"/>
              <a:sym typeface="Roboto"/>
            </a:endParaRPr>
          </a:p>
          <a:p>
            <a:pPr indent="-165100" lvl="0" marL="342900" rtl="0" algn="l">
              <a:lnSpc>
                <a:spcPct val="115000"/>
              </a:lnSpc>
              <a:spcBef>
                <a:spcPts val="0"/>
              </a:spcBef>
              <a:spcAft>
                <a:spcPts val="0"/>
              </a:spcAft>
              <a:buClr>
                <a:srgbClr val="374151"/>
              </a:buClr>
              <a:buSzPts val="900"/>
              <a:buFont typeface="Roboto"/>
              <a:buNone/>
            </a:pPr>
            <a:r>
              <a:rPr lang="en-GB" sz="900">
                <a:solidFill>
                  <a:srgbClr val="374151"/>
                </a:solidFill>
                <a:latin typeface="Roboto"/>
                <a:ea typeface="Roboto"/>
                <a:cs typeface="Roboto"/>
                <a:sym typeface="Roboto"/>
              </a:rPr>
              <a:t>Energy Requirements: The process of capturing and compressing CO2 requires energy, and this can result in a net reduction in the efficiency of power plants or industrial processes where carbon capture is implemented.</a:t>
            </a:r>
            <a:endParaRPr sz="900">
              <a:solidFill>
                <a:srgbClr val="374151"/>
              </a:solidFill>
              <a:latin typeface="Roboto"/>
              <a:ea typeface="Roboto"/>
              <a:cs typeface="Roboto"/>
              <a:sym typeface="Roboto"/>
            </a:endParaRPr>
          </a:p>
          <a:p>
            <a:pPr indent="-165100" lvl="0" marL="342900" rtl="0" algn="l">
              <a:lnSpc>
                <a:spcPct val="115000"/>
              </a:lnSpc>
              <a:spcBef>
                <a:spcPts val="0"/>
              </a:spcBef>
              <a:spcAft>
                <a:spcPts val="0"/>
              </a:spcAft>
              <a:buClr>
                <a:srgbClr val="374151"/>
              </a:buClr>
              <a:buSzPts val="900"/>
              <a:buFont typeface="Roboto"/>
              <a:buNone/>
            </a:pPr>
            <a:r>
              <a:rPr lang="en-GB" sz="900">
                <a:solidFill>
                  <a:srgbClr val="374151"/>
                </a:solidFill>
                <a:latin typeface="Roboto"/>
                <a:ea typeface="Roboto"/>
                <a:cs typeface="Roboto"/>
                <a:sym typeface="Roboto"/>
              </a:rPr>
              <a:t>Storage Risks: The long-term storage of CO2 in geological formations raises concerns about potential leakage, which could have environmental and safety implications. Ensuring the secure and permanent storage of CO2 is a critical challenge.</a:t>
            </a:r>
            <a:endParaRPr sz="900">
              <a:solidFill>
                <a:srgbClr val="374151"/>
              </a:solidFill>
              <a:latin typeface="Roboto"/>
              <a:ea typeface="Roboto"/>
              <a:cs typeface="Roboto"/>
              <a:sym typeface="Roboto"/>
            </a:endParaRPr>
          </a:p>
          <a:p>
            <a:pPr indent="-165100" lvl="0" marL="342900" rtl="0" algn="l">
              <a:lnSpc>
                <a:spcPct val="115000"/>
              </a:lnSpc>
              <a:spcBef>
                <a:spcPts val="0"/>
              </a:spcBef>
              <a:spcAft>
                <a:spcPts val="0"/>
              </a:spcAft>
              <a:buClr>
                <a:srgbClr val="374151"/>
              </a:buClr>
              <a:buSzPts val="900"/>
              <a:buFont typeface="Roboto"/>
              <a:buNone/>
            </a:pPr>
            <a:r>
              <a:rPr lang="en-GB" sz="900">
                <a:solidFill>
                  <a:srgbClr val="374151"/>
                </a:solidFill>
                <a:latin typeface="Roboto"/>
                <a:ea typeface="Roboto"/>
                <a:cs typeface="Roboto"/>
                <a:sym typeface="Roboto"/>
              </a:rPr>
              <a:t>Infrastructure and Scale-Up Challenges: Implementing widespread carbon sequestration requires significant infrastructure development and scaling up of technology, which poses logistical challenges and may take time.</a:t>
            </a:r>
            <a:endParaRPr sz="1500">
              <a:solidFill>
                <a:schemeClr val="dk2"/>
              </a:solidFill>
              <a:latin typeface="Georgia"/>
              <a:ea typeface="Georgia"/>
              <a:cs typeface="Georgia"/>
              <a:sym typeface="Georgia"/>
            </a:endParaRPr>
          </a:p>
        </p:txBody>
      </p:sp>
      <p:sp>
        <p:nvSpPr>
          <p:cNvPr id="227" name="Google Shape;227;p35"/>
          <p:cNvSpPr txBox="1"/>
          <p:nvPr/>
        </p:nvSpPr>
        <p:spPr>
          <a:xfrm>
            <a:off x="666750" y="2857500"/>
            <a:ext cx="1619400" cy="488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2000">
                <a:solidFill>
                  <a:srgbClr val="C00000"/>
                </a:solidFill>
                <a:highlight>
                  <a:srgbClr val="FFFF00"/>
                </a:highlight>
                <a:latin typeface="Georgia"/>
                <a:ea typeface="Georgia"/>
                <a:cs typeface="Georgia"/>
                <a:sym typeface="Georgia"/>
              </a:rPr>
              <a:t>Quite good</a:t>
            </a:r>
            <a:endParaRPr sz="2000">
              <a:solidFill>
                <a:srgbClr val="C00000"/>
              </a:solidFill>
              <a:highlight>
                <a:srgbClr val="FFFF00"/>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6"/>
          <p:cNvPicPr preferRelativeResize="0"/>
          <p:nvPr/>
        </p:nvPicPr>
        <p:blipFill>
          <a:blip r:embed="rId3">
            <a:alphaModFix/>
          </a:blip>
          <a:stretch>
            <a:fillRect/>
          </a:stretch>
        </p:blipFill>
        <p:spPr>
          <a:xfrm>
            <a:off x="842072" y="325041"/>
            <a:ext cx="7459857" cy="4493419"/>
          </a:xfrm>
          <a:prstGeom prst="rect">
            <a:avLst/>
          </a:prstGeom>
          <a:noFill/>
          <a:ln>
            <a:noFill/>
          </a:ln>
        </p:spPr>
      </p:pic>
      <p:sp>
        <p:nvSpPr>
          <p:cNvPr id="233" name="Google Shape;233;p36"/>
          <p:cNvSpPr txBox="1"/>
          <p:nvPr/>
        </p:nvSpPr>
        <p:spPr>
          <a:xfrm>
            <a:off x="7119938" y="1090575"/>
            <a:ext cx="1595400" cy="538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GB" sz="1900">
                <a:solidFill>
                  <a:srgbClr val="8C1515"/>
                </a:solidFill>
                <a:highlight>
                  <a:srgbClr val="FFFF00"/>
                </a:highlight>
                <a:latin typeface="Georgia"/>
                <a:ea typeface="Georgia"/>
                <a:cs typeface="Georgia"/>
                <a:sym typeface="Georgia"/>
              </a:rPr>
              <a:t>Not good</a:t>
            </a:r>
            <a:endParaRPr b="1" sz="1900">
              <a:solidFill>
                <a:srgbClr val="8C1515"/>
              </a:solidFill>
              <a:highlight>
                <a:srgbClr val="FFFF00"/>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7"/>
          <p:cNvPicPr preferRelativeResize="0"/>
          <p:nvPr/>
        </p:nvPicPr>
        <p:blipFill>
          <a:blip r:embed="rId3">
            <a:alphaModFix/>
          </a:blip>
          <a:stretch>
            <a:fillRect/>
          </a:stretch>
        </p:blipFill>
        <p:spPr>
          <a:xfrm>
            <a:off x="928688" y="114300"/>
            <a:ext cx="7631908" cy="4914901"/>
          </a:xfrm>
          <a:prstGeom prst="rect">
            <a:avLst/>
          </a:prstGeom>
          <a:noFill/>
          <a:ln>
            <a:noFill/>
          </a:ln>
        </p:spPr>
      </p:pic>
      <p:sp>
        <p:nvSpPr>
          <p:cNvPr id="239" name="Google Shape;239;p37"/>
          <p:cNvSpPr txBox="1"/>
          <p:nvPr/>
        </p:nvSpPr>
        <p:spPr>
          <a:xfrm>
            <a:off x="630863" y="1628775"/>
            <a:ext cx="1595400" cy="538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GB" sz="1900">
                <a:solidFill>
                  <a:srgbClr val="8C1515"/>
                </a:solidFill>
                <a:highlight>
                  <a:srgbClr val="FFFF00"/>
                </a:highlight>
                <a:latin typeface="Georgia"/>
                <a:ea typeface="Georgia"/>
                <a:cs typeface="Georgia"/>
                <a:sym typeface="Georgia"/>
              </a:rPr>
              <a:t>Not exact but not bad </a:t>
            </a:r>
            <a:endParaRPr b="1" sz="1900">
              <a:solidFill>
                <a:srgbClr val="8C1515"/>
              </a:solidFill>
              <a:highlight>
                <a:srgbClr val="FFFF00"/>
              </a:highlight>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971550" y="233438"/>
            <a:ext cx="7200900" cy="5619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Turing Test</a:t>
            </a:r>
            <a:endParaRPr/>
          </a:p>
        </p:txBody>
      </p:sp>
      <p:pic>
        <p:nvPicPr>
          <p:cNvPr id="245" name="Google Shape;245;p38"/>
          <p:cNvPicPr preferRelativeResize="0"/>
          <p:nvPr/>
        </p:nvPicPr>
        <p:blipFill rotWithShape="1">
          <a:blip r:embed="rId3">
            <a:alphaModFix/>
          </a:blip>
          <a:srcRect b="23174" l="24662" r="25815" t="10309"/>
          <a:stretch/>
        </p:blipFill>
        <p:spPr>
          <a:xfrm>
            <a:off x="775041" y="876153"/>
            <a:ext cx="4811153" cy="3649248"/>
          </a:xfrm>
          <a:prstGeom prst="rect">
            <a:avLst/>
          </a:prstGeom>
          <a:noFill/>
          <a:ln>
            <a:noFill/>
          </a:ln>
        </p:spPr>
      </p:pic>
      <p:sp>
        <p:nvSpPr>
          <p:cNvPr id="246" name="Google Shape;246;p38"/>
          <p:cNvSpPr txBox="1"/>
          <p:nvPr/>
        </p:nvSpPr>
        <p:spPr>
          <a:xfrm>
            <a:off x="5757715" y="1408591"/>
            <a:ext cx="2922600" cy="1146600"/>
          </a:xfrm>
          <a:prstGeom prst="rect">
            <a:avLst/>
          </a:prstGeom>
          <a:solidFill>
            <a:schemeClr val="lt1"/>
          </a:solidFill>
          <a:ln cap="flat" cmpd="sng" w="34925">
            <a:solidFill>
              <a:schemeClr val="accent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Georgia"/>
                <a:ea typeface="Georgia"/>
                <a:cs typeface="Georgia"/>
                <a:sym typeface="Georgia"/>
              </a:rPr>
              <a:t>C - the interrogator, has to determine which player – A or B – is a computer and which is a human based on the responses to written questions</a:t>
            </a:r>
            <a:endParaRPr sz="1100"/>
          </a:p>
        </p:txBody>
      </p:sp>
      <p:pic>
        <p:nvPicPr>
          <p:cNvPr id="247" name="Google Shape;247;p38"/>
          <p:cNvPicPr preferRelativeResize="0"/>
          <p:nvPr/>
        </p:nvPicPr>
        <p:blipFill>
          <a:blip r:embed="rId4">
            <a:alphaModFix/>
          </a:blip>
          <a:stretch>
            <a:fillRect/>
          </a:stretch>
        </p:blipFill>
        <p:spPr>
          <a:xfrm>
            <a:off x="4724981" y="3250406"/>
            <a:ext cx="4419020" cy="1893093"/>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1028700" y="514350"/>
            <a:ext cx="7200900" cy="4668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100000"/>
              <a:buFont typeface="Georgia"/>
              <a:buNone/>
            </a:pPr>
            <a:r>
              <a:rPr lang="en-GB"/>
              <a:t>Why Natural Language Processing</a:t>
            </a:r>
            <a:endParaRPr/>
          </a:p>
        </p:txBody>
      </p:sp>
      <p:sp>
        <p:nvSpPr>
          <p:cNvPr id="253" name="Google Shape;253;p39"/>
          <p:cNvSpPr txBox="1"/>
          <p:nvPr>
            <p:ph idx="1" type="body"/>
          </p:nvPr>
        </p:nvSpPr>
        <p:spPr>
          <a:xfrm>
            <a:off x="1028700" y="1097288"/>
            <a:ext cx="7722600" cy="3808200"/>
          </a:xfrm>
          <a:prstGeom prst="rect">
            <a:avLst/>
          </a:prstGeom>
          <a:noFill/>
          <a:ln>
            <a:noFill/>
          </a:ln>
        </p:spPr>
        <p:txBody>
          <a:bodyPr anchorCtr="0" anchor="t" bIns="34275" lIns="68575" spcFirstLastPara="1" rIns="68575" wrap="square" tIns="34275">
            <a:normAutofit/>
          </a:bodyPr>
          <a:lstStyle/>
          <a:p>
            <a:pPr indent="0" lvl="0" marL="0" rtl="0" algn="l">
              <a:lnSpc>
                <a:spcPct val="94000"/>
              </a:lnSpc>
              <a:spcBef>
                <a:spcPts val="0"/>
              </a:spcBef>
              <a:spcAft>
                <a:spcPts val="0"/>
              </a:spcAft>
              <a:buNone/>
            </a:pPr>
            <a:r>
              <a:rPr lang="en-GB" sz="1900"/>
              <a:t>To enable automated “characterization and understanding” of </a:t>
            </a:r>
            <a:r>
              <a:rPr b="1" lang="en-GB" sz="1900"/>
              <a:t>humongous</a:t>
            </a:r>
            <a:r>
              <a:rPr lang="en-GB" sz="1900"/>
              <a:t> Volumes of linguistic content generated  at rapid Velocity in the form of conversations, writing, and other media</a:t>
            </a:r>
            <a:endParaRPr sz="1900"/>
          </a:p>
          <a:p>
            <a:pPr indent="0" lvl="0" marL="0" rtl="0" algn="l">
              <a:lnSpc>
                <a:spcPct val="94000"/>
              </a:lnSpc>
              <a:spcBef>
                <a:spcPts val="900"/>
              </a:spcBef>
              <a:spcAft>
                <a:spcPts val="0"/>
              </a:spcAft>
              <a:buClr>
                <a:schemeClr val="dk2"/>
              </a:buClr>
              <a:buSzPts val="1500"/>
              <a:buNone/>
            </a:pPr>
            <a:r>
              <a:t/>
            </a:r>
            <a:endParaRPr sz="1900"/>
          </a:p>
          <a:p>
            <a:pPr indent="0" lvl="1" marL="0" rtl="0" algn="l">
              <a:lnSpc>
                <a:spcPct val="94000"/>
              </a:lnSpc>
              <a:spcBef>
                <a:spcPts val="500"/>
              </a:spcBef>
              <a:spcAft>
                <a:spcPts val="0"/>
              </a:spcAft>
              <a:buClr>
                <a:schemeClr val="dk2"/>
              </a:buClr>
              <a:buSzPts val="1500"/>
              <a:buNone/>
            </a:pPr>
            <a:r>
              <a:t/>
            </a:r>
            <a:endParaRPr sz="1900"/>
          </a:p>
        </p:txBody>
      </p:sp>
      <p:pic>
        <p:nvPicPr>
          <p:cNvPr id="254" name="Google Shape;254;p39"/>
          <p:cNvPicPr preferRelativeResize="0"/>
          <p:nvPr/>
        </p:nvPicPr>
        <p:blipFill>
          <a:blip r:embed="rId3">
            <a:alphaModFix/>
          </a:blip>
          <a:stretch>
            <a:fillRect/>
          </a:stretch>
        </p:blipFill>
        <p:spPr>
          <a:xfrm>
            <a:off x="1028700" y="2171253"/>
            <a:ext cx="1477427" cy="1043437"/>
          </a:xfrm>
          <a:prstGeom prst="rect">
            <a:avLst/>
          </a:prstGeom>
          <a:noFill/>
          <a:ln cap="flat" cmpd="sng" w="9525">
            <a:solidFill>
              <a:schemeClr val="dk2"/>
            </a:solidFill>
            <a:prstDash val="solid"/>
            <a:round/>
            <a:headEnd len="sm" w="sm" type="none"/>
            <a:tailEnd len="sm" w="sm" type="none"/>
          </a:ln>
        </p:spPr>
      </p:pic>
      <p:pic>
        <p:nvPicPr>
          <p:cNvPr id="255" name="Google Shape;255;p39"/>
          <p:cNvPicPr preferRelativeResize="0"/>
          <p:nvPr/>
        </p:nvPicPr>
        <p:blipFill>
          <a:blip r:embed="rId4">
            <a:alphaModFix/>
          </a:blip>
          <a:stretch>
            <a:fillRect/>
          </a:stretch>
        </p:blipFill>
        <p:spPr>
          <a:xfrm>
            <a:off x="3990692" y="2091572"/>
            <a:ext cx="1680075" cy="1623806"/>
          </a:xfrm>
          <a:prstGeom prst="rect">
            <a:avLst/>
          </a:prstGeom>
          <a:noFill/>
          <a:ln>
            <a:noFill/>
          </a:ln>
        </p:spPr>
      </p:pic>
      <p:pic>
        <p:nvPicPr>
          <p:cNvPr id="256" name="Google Shape;256;p39"/>
          <p:cNvPicPr preferRelativeResize="0"/>
          <p:nvPr/>
        </p:nvPicPr>
        <p:blipFill>
          <a:blip r:embed="rId5">
            <a:alphaModFix/>
          </a:blip>
          <a:stretch>
            <a:fillRect/>
          </a:stretch>
        </p:blipFill>
        <p:spPr>
          <a:xfrm>
            <a:off x="5767012" y="2215076"/>
            <a:ext cx="1876856" cy="1376813"/>
          </a:xfrm>
          <a:prstGeom prst="rect">
            <a:avLst/>
          </a:prstGeom>
          <a:noFill/>
          <a:ln>
            <a:noFill/>
          </a:ln>
        </p:spPr>
      </p:pic>
      <p:pic>
        <p:nvPicPr>
          <p:cNvPr id="257" name="Google Shape;257;p39"/>
          <p:cNvPicPr preferRelativeResize="0"/>
          <p:nvPr/>
        </p:nvPicPr>
        <p:blipFill>
          <a:blip r:embed="rId6">
            <a:alphaModFix/>
          </a:blip>
          <a:stretch>
            <a:fillRect/>
          </a:stretch>
        </p:blipFill>
        <p:spPr>
          <a:xfrm>
            <a:off x="2645081" y="2171250"/>
            <a:ext cx="1249369" cy="1464469"/>
          </a:xfrm>
          <a:prstGeom prst="rect">
            <a:avLst/>
          </a:prstGeom>
          <a:noFill/>
          <a:ln>
            <a:noFill/>
          </a:ln>
        </p:spPr>
      </p:pic>
      <p:pic>
        <p:nvPicPr>
          <p:cNvPr id="258" name="Google Shape;258;p39"/>
          <p:cNvPicPr preferRelativeResize="0"/>
          <p:nvPr/>
        </p:nvPicPr>
        <p:blipFill>
          <a:blip r:embed="rId7">
            <a:alphaModFix/>
          </a:blip>
          <a:stretch>
            <a:fillRect/>
          </a:stretch>
        </p:blipFill>
        <p:spPr>
          <a:xfrm>
            <a:off x="969056" y="3715387"/>
            <a:ext cx="2003256" cy="1190026"/>
          </a:xfrm>
          <a:prstGeom prst="rect">
            <a:avLst/>
          </a:prstGeom>
          <a:noFill/>
          <a:ln>
            <a:noFill/>
          </a:ln>
        </p:spPr>
      </p:pic>
      <p:pic>
        <p:nvPicPr>
          <p:cNvPr id="259" name="Google Shape;259;p39"/>
          <p:cNvPicPr preferRelativeResize="0"/>
          <p:nvPr/>
        </p:nvPicPr>
        <p:blipFill>
          <a:blip r:embed="rId8">
            <a:alphaModFix/>
          </a:blip>
          <a:stretch>
            <a:fillRect/>
          </a:stretch>
        </p:blipFill>
        <p:spPr>
          <a:xfrm>
            <a:off x="3474525" y="3767916"/>
            <a:ext cx="2003250" cy="1084961"/>
          </a:xfrm>
          <a:prstGeom prst="rect">
            <a:avLst/>
          </a:prstGeom>
          <a:noFill/>
          <a:ln>
            <a:noFill/>
          </a:ln>
        </p:spPr>
      </p:pic>
      <p:pic>
        <p:nvPicPr>
          <p:cNvPr id="260" name="Google Shape;260;p39"/>
          <p:cNvPicPr preferRelativeResize="0"/>
          <p:nvPr/>
        </p:nvPicPr>
        <p:blipFill>
          <a:blip r:embed="rId9">
            <a:alphaModFix/>
          </a:blip>
          <a:stretch>
            <a:fillRect/>
          </a:stretch>
        </p:blipFill>
        <p:spPr>
          <a:xfrm>
            <a:off x="7643868" y="3650972"/>
            <a:ext cx="1103889" cy="13188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ctrTitle"/>
          </p:nvPr>
        </p:nvSpPr>
        <p:spPr>
          <a:xfrm>
            <a:off x="1436346" y="1341340"/>
            <a:ext cx="6270900" cy="1573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t>Problem Solving with NLP</a:t>
            </a:r>
            <a:endParaRPr/>
          </a:p>
        </p:txBody>
      </p:sp>
      <p:sp>
        <p:nvSpPr>
          <p:cNvPr id="266" name="Google Shape;266;p40"/>
          <p:cNvSpPr txBox="1"/>
          <p:nvPr>
            <p:ph idx="1" type="subTitle"/>
          </p:nvPr>
        </p:nvSpPr>
        <p:spPr>
          <a:xfrm>
            <a:off x="2009930" y="2967209"/>
            <a:ext cx="5123700" cy="8148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Applications</a:t>
            </a:r>
            <a:endParaRPr/>
          </a:p>
        </p:txBody>
      </p:sp>
      <p:sp>
        <p:nvSpPr>
          <p:cNvPr id="272" name="Google Shape;272;p41"/>
          <p:cNvSpPr txBox="1"/>
          <p:nvPr>
            <p:ph idx="1" type="body"/>
          </p:nvPr>
        </p:nvSpPr>
        <p:spPr>
          <a:xfrm>
            <a:off x="1028700" y="1250156"/>
            <a:ext cx="7200900" cy="3150600"/>
          </a:xfrm>
          <a:prstGeom prst="rect">
            <a:avLst/>
          </a:prstGeom>
        </p:spPr>
        <p:txBody>
          <a:bodyPr anchorCtr="0" anchor="t" bIns="34275" lIns="68575" spcFirstLastPara="1" rIns="68575" wrap="square" tIns="34275">
            <a:noAutofit/>
          </a:bodyPr>
          <a:lstStyle/>
          <a:p>
            <a:pPr indent="-254000" lvl="0" marL="342900" rtl="0" algn="l">
              <a:lnSpc>
                <a:spcPct val="90000"/>
              </a:lnSpc>
              <a:spcBef>
                <a:spcPts val="0"/>
              </a:spcBef>
              <a:spcAft>
                <a:spcPts val="0"/>
              </a:spcAft>
              <a:buClr>
                <a:schemeClr val="dk1"/>
              </a:buClr>
              <a:buSzPts val="1400"/>
              <a:buChar char="■"/>
            </a:pPr>
            <a:r>
              <a:rPr lang="en-GB">
                <a:solidFill>
                  <a:schemeClr val="dk1"/>
                </a:solidFill>
              </a:rPr>
              <a:t>Consumer Sentiment Analysis</a:t>
            </a:r>
            <a:endParaRPr>
              <a:solidFill>
                <a:schemeClr val="dk1"/>
              </a:solidFill>
            </a:endParaRPr>
          </a:p>
          <a:p>
            <a:pPr indent="-254000" lvl="3" marL="1371600" rtl="0" algn="l">
              <a:lnSpc>
                <a:spcPct val="90000"/>
              </a:lnSpc>
              <a:spcBef>
                <a:spcPts val="0"/>
              </a:spcBef>
              <a:spcAft>
                <a:spcPts val="0"/>
              </a:spcAft>
              <a:buClr>
                <a:schemeClr val="dk1"/>
              </a:buClr>
              <a:buSzPts val="1400"/>
              <a:buChar char="–"/>
            </a:pPr>
            <a:r>
              <a:rPr lang="en-GB">
                <a:solidFill>
                  <a:schemeClr val="dk1"/>
                </a:solidFill>
              </a:rPr>
              <a:t>What are consumers saying about a product / organization / dealer</a:t>
            </a:r>
            <a:endParaRPr>
              <a:solidFill>
                <a:schemeClr val="dk1"/>
              </a:solidFill>
            </a:endParaRPr>
          </a:p>
          <a:p>
            <a:pPr indent="-254000" lvl="0" marL="342900" rtl="0" algn="l">
              <a:lnSpc>
                <a:spcPct val="90000"/>
              </a:lnSpc>
              <a:spcBef>
                <a:spcPts val="0"/>
              </a:spcBef>
              <a:spcAft>
                <a:spcPts val="0"/>
              </a:spcAft>
              <a:buClr>
                <a:schemeClr val="dk1"/>
              </a:buClr>
              <a:buSzPts val="1400"/>
              <a:buChar char="■"/>
            </a:pPr>
            <a:r>
              <a:rPr lang="en-GB">
                <a:solidFill>
                  <a:schemeClr val="dk1"/>
                </a:solidFill>
              </a:rPr>
              <a:t>Risk Assessment </a:t>
            </a:r>
            <a:endParaRPr i="0">
              <a:solidFill>
                <a:schemeClr val="dk1"/>
              </a:solidFill>
            </a:endParaRPr>
          </a:p>
          <a:p>
            <a:pPr indent="-254000" lvl="1" marL="685800" rtl="0" algn="l">
              <a:lnSpc>
                <a:spcPct val="90000"/>
              </a:lnSpc>
              <a:spcBef>
                <a:spcPts val="0"/>
              </a:spcBef>
              <a:spcAft>
                <a:spcPts val="0"/>
              </a:spcAft>
              <a:buClr>
                <a:schemeClr val="dk1"/>
              </a:buClr>
              <a:buSzPts val="1400"/>
              <a:buChar char="–"/>
            </a:pPr>
            <a:r>
              <a:rPr i="0" lang="en-GB">
                <a:solidFill>
                  <a:schemeClr val="dk1"/>
                </a:solidFill>
              </a:rPr>
              <a:t>What would be the risk if a new contract is signed with suppliers of Palm Oil from Indonesia?</a:t>
            </a:r>
            <a:endParaRPr i="0">
              <a:solidFill>
                <a:schemeClr val="dk1"/>
              </a:solidFill>
            </a:endParaRPr>
          </a:p>
          <a:p>
            <a:pPr indent="-254000" lvl="1" marL="685800" rtl="0" algn="l">
              <a:lnSpc>
                <a:spcPct val="90000"/>
              </a:lnSpc>
              <a:spcBef>
                <a:spcPts val="0"/>
              </a:spcBef>
              <a:spcAft>
                <a:spcPts val="0"/>
              </a:spcAft>
              <a:buClr>
                <a:schemeClr val="dk1"/>
              </a:buClr>
              <a:buSzPts val="1400"/>
              <a:buChar char="–"/>
            </a:pPr>
            <a:r>
              <a:rPr i="0" lang="en-GB">
                <a:solidFill>
                  <a:schemeClr val="dk1"/>
                </a:solidFill>
              </a:rPr>
              <a:t>Is it a good time to invest in Computer Games startups?</a:t>
            </a:r>
            <a:endParaRPr>
              <a:solidFill>
                <a:schemeClr val="dk1"/>
              </a:solidFill>
            </a:endParaRPr>
          </a:p>
          <a:p>
            <a:pPr indent="-254000" lvl="0" marL="342900" rtl="0" algn="l">
              <a:lnSpc>
                <a:spcPct val="90000"/>
              </a:lnSpc>
              <a:spcBef>
                <a:spcPts val="0"/>
              </a:spcBef>
              <a:spcAft>
                <a:spcPts val="0"/>
              </a:spcAft>
              <a:buClr>
                <a:schemeClr val="dk1"/>
              </a:buClr>
              <a:buSzPts val="1400"/>
              <a:buChar char="■"/>
            </a:pPr>
            <a:r>
              <a:rPr lang="en-GB">
                <a:solidFill>
                  <a:schemeClr val="dk1"/>
                </a:solidFill>
              </a:rPr>
              <a:t>Healthcare</a:t>
            </a:r>
            <a:endParaRPr>
              <a:solidFill>
                <a:schemeClr val="dk1"/>
              </a:solidFill>
            </a:endParaRPr>
          </a:p>
          <a:p>
            <a:pPr indent="-254000" lvl="1" marL="685800" rtl="0" algn="l">
              <a:lnSpc>
                <a:spcPct val="90000"/>
              </a:lnSpc>
              <a:spcBef>
                <a:spcPts val="0"/>
              </a:spcBef>
              <a:spcAft>
                <a:spcPts val="0"/>
              </a:spcAft>
              <a:buClr>
                <a:schemeClr val="dk1"/>
              </a:buClr>
              <a:buSzPts val="1400"/>
              <a:buChar char="–"/>
            </a:pPr>
            <a:r>
              <a:rPr lang="en-GB">
                <a:solidFill>
                  <a:schemeClr val="dk1"/>
                </a:solidFill>
              </a:rPr>
              <a:t>How are patients reacting to the new drug</a:t>
            </a:r>
            <a:endParaRPr>
              <a:solidFill>
                <a:schemeClr val="dk1"/>
              </a:solidFill>
            </a:endParaRPr>
          </a:p>
          <a:p>
            <a:pPr indent="-254000" lvl="0" marL="342900" rtl="0" algn="l">
              <a:lnSpc>
                <a:spcPct val="90000"/>
              </a:lnSpc>
              <a:spcBef>
                <a:spcPts val="0"/>
              </a:spcBef>
              <a:spcAft>
                <a:spcPts val="0"/>
              </a:spcAft>
              <a:buClr>
                <a:schemeClr val="dk1"/>
              </a:buClr>
              <a:buSzPts val="1400"/>
              <a:buChar char="■"/>
            </a:pPr>
            <a:r>
              <a:rPr lang="en-GB">
                <a:solidFill>
                  <a:schemeClr val="dk1"/>
                </a:solidFill>
              </a:rPr>
              <a:t>Insurance</a:t>
            </a:r>
            <a:endParaRPr>
              <a:solidFill>
                <a:schemeClr val="dk1"/>
              </a:solidFill>
            </a:endParaRPr>
          </a:p>
          <a:p>
            <a:pPr indent="-254000" lvl="1" marL="685800" rtl="0" algn="l">
              <a:lnSpc>
                <a:spcPct val="90000"/>
              </a:lnSpc>
              <a:spcBef>
                <a:spcPts val="0"/>
              </a:spcBef>
              <a:spcAft>
                <a:spcPts val="0"/>
              </a:spcAft>
              <a:buClr>
                <a:schemeClr val="dk1"/>
              </a:buClr>
              <a:buSzPts val="1400"/>
              <a:buChar char="–"/>
            </a:pPr>
            <a:r>
              <a:rPr lang="en-GB">
                <a:solidFill>
                  <a:schemeClr val="dk1"/>
                </a:solidFill>
              </a:rPr>
              <a:t>Given a person’s medical  history and past claims by similar clients - what should be the underwriting value?</a:t>
            </a:r>
            <a:endParaRPr>
              <a:solidFill>
                <a:schemeClr val="dk1"/>
              </a:solidFill>
            </a:endParaRPr>
          </a:p>
          <a:p>
            <a:pPr indent="-254000" lvl="1" marL="685800" rtl="0" algn="l">
              <a:lnSpc>
                <a:spcPct val="90000"/>
              </a:lnSpc>
              <a:spcBef>
                <a:spcPts val="0"/>
              </a:spcBef>
              <a:spcAft>
                <a:spcPts val="0"/>
              </a:spcAft>
              <a:buClr>
                <a:schemeClr val="dk1"/>
              </a:buClr>
              <a:buSzPts val="1400"/>
              <a:buChar char="–"/>
            </a:pPr>
            <a:r>
              <a:rPr lang="en-GB">
                <a:solidFill>
                  <a:schemeClr val="dk1"/>
                </a:solidFill>
              </a:rPr>
              <a:t>Given the climate and details of an area - what would be the risk of insuring a new field?</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1028700" y="217913"/>
            <a:ext cx="7200900" cy="59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is your dream NLP task?</a:t>
            </a:r>
            <a:endParaRPr/>
          </a:p>
        </p:txBody>
      </p:sp>
      <p:sp>
        <p:nvSpPr>
          <p:cNvPr id="278" name="Google Shape;278;p42"/>
          <p:cNvSpPr txBox="1"/>
          <p:nvPr>
            <p:ph idx="1" type="body"/>
          </p:nvPr>
        </p:nvSpPr>
        <p:spPr>
          <a:xfrm>
            <a:off x="1028700" y="1107225"/>
            <a:ext cx="7200900" cy="3293400"/>
          </a:xfrm>
          <a:prstGeom prst="rect">
            <a:avLst/>
          </a:prstGeom>
        </p:spPr>
        <p:txBody>
          <a:bodyPr anchorCtr="0" anchor="t" bIns="34275" lIns="68575" spcFirstLastPara="1" rIns="68575" wrap="square" tIns="34275">
            <a:normAutofit/>
          </a:bodyPr>
          <a:lstStyle/>
          <a:p>
            <a:pPr indent="0" lvl="0" marL="0" rtl="0" algn="l">
              <a:spcBef>
                <a:spcPts val="800"/>
              </a:spcBef>
              <a:spcAft>
                <a:spcPts val="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1028700" y="514350"/>
            <a:ext cx="7200900" cy="580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Has it changed in a year?</a:t>
            </a:r>
            <a:endParaRPr/>
          </a:p>
        </p:txBody>
      </p:sp>
      <p:sp>
        <p:nvSpPr>
          <p:cNvPr id="284" name="Google Shape;284;p43"/>
          <p:cNvSpPr txBox="1"/>
          <p:nvPr>
            <p:ph idx="1" type="body"/>
          </p:nvPr>
        </p:nvSpPr>
        <p:spPr>
          <a:xfrm>
            <a:off x="1028700" y="1094625"/>
            <a:ext cx="7200900" cy="34929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GB">
                <a:solidFill>
                  <a:srgbClr val="8C1515"/>
                </a:solidFill>
              </a:rPr>
              <a:t>Responses from students</a:t>
            </a:r>
            <a:endParaRPr>
              <a:solidFill>
                <a:srgbClr val="8C1515"/>
              </a:solidFill>
            </a:endParaRPr>
          </a:p>
          <a:p>
            <a:pPr indent="0" lvl="0" marL="0" rtl="0" algn="l">
              <a:spcBef>
                <a:spcPts val="800"/>
              </a:spcBef>
              <a:spcAft>
                <a:spcPts val="0"/>
              </a:spcAft>
              <a:buNone/>
            </a:pPr>
            <a:r>
              <a:rPr lang="en-GB">
                <a:solidFill>
                  <a:srgbClr val="8C1515"/>
                </a:solidFill>
              </a:rPr>
              <a:t>Smart assistant - Alexa, Siri - weather, sports, news, directions, voice commands for home automation</a:t>
            </a:r>
            <a:endParaRPr>
              <a:solidFill>
                <a:srgbClr val="8C1515"/>
              </a:solidFill>
            </a:endParaRPr>
          </a:p>
          <a:p>
            <a:pPr indent="-254000" lvl="0" marL="342900" rtl="0" algn="l">
              <a:spcBef>
                <a:spcPts val="800"/>
              </a:spcBef>
              <a:spcAft>
                <a:spcPts val="0"/>
              </a:spcAft>
              <a:buClr>
                <a:srgbClr val="8C1515"/>
              </a:buClr>
              <a:buSzPts val="1400"/>
              <a:buChar char="-"/>
            </a:pPr>
            <a:r>
              <a:rPr lang="en-GB">
                <a:solidFill>
                  <a:srgbClr val="8C1515"/>
                </a:solidFill>
              </a:rPr>
              <a:t>cannot understand all languages</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can’t converse</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syntactically correct commands only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can’t understand intent - expectation not met - ambiguity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doesn’t understand emotion of voice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Language Translator</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Predictive typing - gmail</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Email filter - spam / non-spam/ promotional</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Text auto-correction -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Story completion game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Sentiment analysis - reviews of the product - features of the product</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Summarization - </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Entities and Relations Knowledge Graph – &gt; Transactions → fraud?</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Crime News - Semantic role Labeling</a:t>
            </a:r>
            <a:endParaRPr>
              <a:solidFill>
                <a:srgbClr val="8C1515"/>
              </a:solidFill>
            </a:endParaRPr>
          </a:p>
          <a:p>
            <a:pPr indent="-254000" lvl="0" marL="342900" rtl="0" algn="l">
              <a:spcBef>
                <a:spcPts val="0"/>
              </a:spcBef>
              <a:spcAft>
                <a:spcPts val="0"/>
              </a:spcAft>
              <a:buClr>
                <a:srgbClr val="8C1515"/>
              </a:buClr>
              <a:buSzPts val="1400"/>
              <a:buChar char="-"/>
            </a:pPr>
            <a:r>
              <a:rPr lang="en-GB">
                <a:solidFill>
                  <a:srgbClr val="8C1515"/>
                </a:solidFill>
              </a:rPr>
              <a:t>Question - Answering Systems</a:t>
            </a:r>
            <a:endParaRPr>
              <a:solidFill>
                <a:srgbClr val="8C151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653081" y="94594"/>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Syllabus</a:t>
            </a:r>
            <a:endParaRPr/>
          </a:p>
        </p:txBody>
      </p:sp>
      <p:sp>
        <p:nvSpPr>
          <p:cNvPr id="145" name="Google Shape;145;p26"/>
          <p:cNvSpPr txBox="1"/>
          <p:nvPr>
            <p:ph idx="1" type="body"/>
          </p:nvPr>
        </p:nvSpPr>
        <p:spPr>
          <a:xfrm>
            <a:off x="2269219" y="514350"/>
            <a:ext cx="6363300" cy="4544700"/>
          </a:xfrm>
          <a:prstGeom prst="rect">
            <a:avLst/>
          </a:prstGeom>
        </p:spPr>
        <p:txBody>
          <a:bodyPr anchorCtr="0" anchor="t" bIns="34275" lIns="68575" spcFirstLastPara="1" rIns="68575" wrap="square" tIns="34275">
            <a:noAutofit/>
          </a:bodyPr>
          <a:lstStyle/>
          <a:p>
            <a:pPr indent="-254000" lvl="0" marL="342900" rtl="0" algn="l">
              <a:lnSpc>
                <a:spcPct val="115000"/>
              </a:lnSpc>
              <a:spcBef>
                <a:spcPts val="0"/>
              </a:spcBef>
              <a:spcAft>
                <a:spcPts val="0"/>
              </a:spcAft>
              <a:buClr>
                <a:srgbClr val="13150D"/>
              </a:buClr>
              <a:buSzPts val="1400"/>
              <a:buChar char="■"/>
            </a:pPr>
            <a:r>
              <a:rPr lang="en-GB">
                <a:solidFill>
                  <a:srgbClr val="13150D"/>
                </a:solidFill>
              </a:rPr>
              <a:t>Introduction to NLU</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Basics of Linguistics</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NLP Tools </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ML for Text Analytics</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Annotation and Evaluation</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Language Models</a:t>
            </a:r>
            <a:endParaRPr>
              <a:solidFill>
                <a:srgbClr val="13150D"/>
              </a:solidFill>
            </a:endParaRPr>
          </a:p>
          <a:p>
            <a:pPr indent="-254000" lvl="1" marL="685800" rtl="0" algn="l">
              <a:lnSpc>
                <a:spcPct val="115000"/>
              </a:lnSpc>
              <a:spcBef>
                <a:spcPts val="0"/>
              </a:spcBef>
              <a:spcAft>
                <a:spcPts val="0"/>
              </a:spcAft>
              <a:buClr>
                <a:srgbClr val="13150D"/>
              </a:buClr>
              <a:buSzPts val="1400"/>
              <a:buChar char="–"/>
            </a:pPr>
            <a:r>
              <a:rPr lang="en-GB">
                <a:solidFill>
                  <a:srgbClr val="13150D"/>
                </a:solidFill>
              </a:rPr>
              <a:t>Text Embeddings</a:t>
            </a:r>
            <a:endParaRPr>
              <a:solidFill>
                <a:srgbClr val="13150D"/>
              </a:solidFill>
            </a:endParaRPr>
          </a:p>
          <a:p>
            <a:pPr indent="-254000" lvl="1" marL="685800" rtl="0" algn="l">
              <a:lnSpc>
                <a:spcPct val="115000"/>
              </a:lnSpc>
              <a:spcBef>
                <a:spcPts val="0"/>
              </a:spcBef>
              <a:spcAft>
                <a:spcPts val="0"/>
              </a:spcAft>
              <a:buClr>
                <a:srgbClr val="13150D"/>
              </a:buClr>
              <a:buSzPts val="1400"/>
              <a:buChar char="–"/>
            </a:pPr>
            <a:r>
              <a:rPr lang="en-GB">
                <a:solidFill>
                  <a:srgbClr val="13150D"/>
                </a:solidFill>
              </a:rPr>
              <a:t>Masked Language Models</a:t>
            </a:r>
            <a:endParaRPr>
              <a:solidFill>
                <a:srgbClr val="13150D"/>
              </a:solidFill>
            </a:endParaRPr>
          </a:p>
          <a:p>
            <a:pPr indent="-254000" lvl="1" marL="685800" rtl="0" algn="l">
              <a:lnSpc>
                <a:spcPct val="115000"/>
              </a:lnSpc>
              <a:spcBef>
                <a:spcPts val="0"/>
              </a:spcBef>
              <a:spcAft>
                <a:spcPts val="0"/>
              </a:spcAft>
              <a:buClr>
                <a:srgbClr val="13150D"/>
              </a:buClr>
              <a:buSzPts val="1400"/>
              <a:buChar char="–"/>
            </a:pPr>
            <a:r>
              <a:rPr lang="en-GB">
                <a:solidFill>
                  <a:srgbClr val="13150D"/>
                </a:solidFill>
              </a:rPr>
              <a:t>Large Language Models</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Analytical and Generative NLP with different types of Language Models</a:t>
            </a:r>
            <a:endParaRPr>
              <a:solidFill>
                <a:srgbClr val="13150D"/>
              </a:solidFill>
            </a:endParaRPr>
          </a:p>
          <a:p>
            <a:pPr indent="-254000" lvl="1" marL="685800" rtl="0" algn="l">
              <a:lnSpc>
                <a:spcPct val="115000"/>
              </a:lnSpc>
              <a:spcBef>
                <a:spcPts val="0"/>
              </a:spcBef>
              <a:spcAft>
                <a:spcPts val="0"/>
              </a:spcAft>
              <a:buClr>
                <a:srgbClr val="13150D"/>
              </a:buClr>
              <a:buSzPts val="1400"/>
              <a:buChar char="–"/>
            </a:pPr>
            <a:r>
              <a:rPr lang="en-GB">
                <a:solidFill>
                  <a:srgbClr val="13150D"/>
                </a:solidFill>
              </a:rPr>
              <a:t>Information Extraction, Information Retrieval, Text Classification, Clustering, Question Answering, Translation, Summarization, Conversation</a:t>
            </a:r>
            <a:endParaRPr>
              <a:solidFill>
                <a:srgbClr val="13150D"/>
              </a:solidFill>
            </a:endParaRPr>
          </a:p>
          <a:p>
            <a:pPr indent="-254000" lvl="1" marL="685800" rtl="0" algn="l">
              <a:lnSpc>
                <a:spcPct val="115000"/>
              </a:lnSpc>
              <a:spcBef>
                <a:spcPts val="0"/>
              </a:spcBef>
              <a:spcAft>
                <a:spcPts val="0"/>
              </a:spcAft>
              <a:buClr>
                <a:srgbClr val="13150D"/>
              </a:buClr>
              <a:buSzPts val="1400"/>
              <a:buChar char="–"/>
            </a:pPr>
            <a:r>
              <a:rPr lang="en-GB">
                <a:solidFill>
                  <a:srgbClr val="13150D"/>
                </a:solidFill>
              </a:rPr>
              <a:t>Issues with existing language models</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Knowledge Graphs and Text Processing</a:t>
            </a:r>
            <a:endParaRPr>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Ethics and NLP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Analysis of Text needs</a:t>
            </a:r>
            <a:endParaRPr/>
          </a:p>
        </p:txBody>
      </p:sp>
      <p:sp>
        <p:nvSpPr>
          <p:cNvPr id="290" name="Google Shape;290;p44"/>
          <p:cNvSpPr txBox="1"/>
          <p:nvPr>
            <p:ph idx="1" type="body"/>
          </p:nvPr>
        </p:nvSpPr>
        <p:spPr>
          <a:xfrm>
            <a:off x="1028700" y="1095375"/>
            <a:ext cx="7200900" cy="3702900"/>
          </a:xfrm>
          <a:prstGeom prst="rect">
            <a:avLst/>
          </a:prstGeom>
        </p:spPr>
        <p:txBody>
          <a:bodyPr anchorCtr="0" anchor="t" bIns="34275" lIns="68575" spcFirstLastPara="1" rIns="68575" wrap="square" tIns="34275">
            <a:normAutofit lnSpcReduction="10000"/>
          </a:bodyPr>
          <a:lstStyle/>
          <a:p>
            <a:pPr indent="0" lvl="0" marL="0" rtl="0" algn="l">
              <a:spcBef>
                <a:spcPts val="900"/>
              </a:spcBef>
              <a:spcAft>
                <a:spcPts val="0"/>
              </a:spcAft>
              <a:buNone/>
            </a:pPr>
            <a:r>
              <a:t/>
            </a:r>
            <a:endParaRPr sz="1900"/>
          </a:p>
          <a:p>
            <a:pPr indent="-311150" lvl="1" marL="685800" rtl="0" algn="l">
              <a:lnSpc>
                <a:spcPct val="200000"/>
              </a:lnSpc>
              <a:spcBef>
                <a:spcPts val="500"/>
              </a:spcBef>
              <a:spcAft>
                <a:spcPts val="0"/>
              </a:spcAft>
              <a:buSzPts val="1900"/>
              <a:buChar char="–"/>
            </a:pPr>
            <a:r>
              <a:rPr lang="en-GB" sz="1900"/>
              <a:t>Understanding of the </a:t>
            </a:r>
            <a:r>
              <a:rPr b="1" lang="en-GB" sz="1900"/>
              <a:t>relationships between linguistic utterances and the world</a:t>
            </a:r>
            <a:endParaRPr b="1" sz="1900"/>
          </a:p>
          <a:p>
            <a:pPr indent="-311150" lvl="1" marL="685800" rtl="0" algn="l">
              <a:lnSpc>
                <a:spcPct val="200000"/>
              </a:lnSpc>
              <a:spcBef>
                <a:spcPts val="500"/>
              </a:spcBef>
              <a:spcAft>
                <a:spcPts val="0"/>
              </a:spcAft>
              <a:buSzPts val="1900"/>
              <a:buChar char="–"/>
            </a:pPr>
            <a:r>
              <a:rPr lang="en-GB" sz="1900"/>
              <a:t>Understanding of the </a:t>
            </a:r>
            <a:r>
              <a:rPr b="1" lang="en-GB" sz="1900"/>
              <a:t>linguistic structures</a:t>
            </a:r>
            <a:r>
              <a:rPr lang="en-GB" sz="1900"/>
              <a:t> by which language communicates</a:t>
            </a:r>
            <a:endParaRPr sz="1900"/>
          </a:p>
          <a:p>
            <a:pPr indent="-311150" lvl="1" marL="685800" rtl="0" algn="l">
              <a:lnSpc>
                <a:spcPct val="200000"/>
              </a:lnSpc>
              <a:spcBef>
                <a:spcPts val="500"/>
              </a:spcBef>
              <a:spcAft>
                <a:spcPts val="0"/>
              </a:spcAft>
              <a:buSzPts val="1900"/>
              <a:buChar char="–"/>
            </a:pPr>
            <a:r>
              <a:rPr lang="en-GB" sz="1900"/>
              <a:t>Some understanding about </a:t>
            </a:r>
            <a:r>
              <a:rPr b="1" lang="en-GB" sz="1900"/>
              <a:t>cognitive aspects </a:t>
            </a:r>
            <a:r>
              <a:rPr lang="en-GB" sz="1900"/>
              <a:t>of how humans acquire, produce, and understand language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1554956" y="0"/>
            <a:ext cx="6031800" cy="619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2700"/>
              <a:buFont typeface="Georgia"/>
              <a:buNone/>
            </a:pPr>
            <a:r>
              <a:t/>
            </a:r>
            <a:endParaRPr/>
          </a:p>
        </p:txBody>
      </p:sp>
      <p:grpSp>
        <p:nvGrpSpPr>
          <p:cNvPr id="296" name="Google Shape;296;p45"/>
          <p:cNvGrpSpPr/>
          <p:nvPr/>
        </p:nvGrpSpPr>
        <p:grpSpPr>
          <a:xfrm>
            <a:off x="1028700" y="619481"/>
            <a:ext cx="7615108" cy="4298074"/>
            <a:chOff x="5348" y="1023161"/>
            <a:chExt cx="8705965" cy="4681488"/>
          </a:xfrm>
        </p:grpSpPr>
        <p:sp>
          <p:nvSpPr>
            <p:cNvPr id="297" name="Google Shape;297;p45"/>
            <p:cNvSpPr/>
            <p:nvPr/>
          </p:nvSpPr>
          <p:spPr>
            <a:xfrm>
              <a:off x="5348" y="1023161"/>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45"/>
            <p:cNvSpPr txBox="1"/>
            <p:nvPr/>
          </p:nvSpPr>
          <p:spPr>
            <a:xfrm>
              <a:off x="38522" y="1056335"/>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100"/>
                </a:spcBef>
                <a:spcAft>
                  <a:spcPts val="0"/>
                </a:spcAft>
                <a:buClr>
                  <a:schemeClr val="dk1"/>
                </a:buClr>
                <a:buSzPts val="1000"/>
                <a:buFont typeface="Georgia"/>
                <a:buChar char="•"/>
              </a:pPr>
              <a:r>
                <a:rPr lang="en-GB" sz="1000">
                  <a:solidFill>
                    <a:schemeClr val="dk1"/>
                  </a:solidFill>
                  <a:latin typeface="Georgia"/>
                  <a:ea typeface="Georgia"/>
                  <a:cs typeface="Georgia"/>
                  <a:sym typeface="Georgia"/>
                </a:rPr>
                <a:t> How many   patients reported  adverse reaction to drug Telma 40?</a:t>
              </a:r>
              <a:endParaRPr sz="1000">
                <a:solidFill>
                  <a:schemeClr val="dk1"/>
                </a:solidFill>
                <a:latin typeface="Georgia"/>
                <a:ea typeface="Georgia"/>
                <a:cs typeface="Georgia"/>
                <a:sym typeface="Georgia"/>
              </a:endParaRPr>
            </a:p>
            <a:p>
              <a:pPr indent="-88900" lvl="1" marL="88900" marR="0" rtl="0" algn="l">
                <a:lnSpc>
                  <a:spcPct val="90000"/>
                </a:lnSpc>
                <a:spcBef>
                  <a:spcPts val="100"/>
                </a:spcBef>
                <a:spcAft>
                  <a:spcPts val="0"/>
                </a:spcAft>
                <a:buClr>
                  <a:schemeClr val="dk1"/>
                </a:buClr>
                <a:buSzPts val="1000"/>
                <a:buFont typeface="Georgia"/>
                <a:buChar char="•"/>
              </a:pPr>
              <a:r>
                <a:rPr lang="en-GB" sz="1000">
                  <a:solidFill>
                    <a:schemeClr val="dk1"/>
                  </a:solidFill>
                  <a:latin typeface="Georgia"/>
                  <a:ea typeface="Georgia"/>
                  <a:cs typeface="Georgia"/>
                  <a:sym typeface="Georgia"/>
                </a:rPr>
                <a:t>Under what conditions?</a:t>
              </a:r>
              <a:endParaRPr sz="1000">
                <a:solidFill>
                  <a:schemeClr val="dk1"/>
                </a:solidFill>
                <a:latin typeface="Georgia"/>
                <a:ea typeface="Georgia"/>
                <a:cs typeface="Georgia"/>
                <a:sym typeface="Georgia"/>
              </a:endParaRPr>
            </a:p>
          </p:txBody>
        </p:sp>
        <p:sp>
          <p:nvSpPr>
            <p:cNvPr id="299" name="Google Shape;299;p45"/>
            <p:cNvSpPr/>
            <p:nvPr/>
          </p:nvSpPr>
          <p:spPr>
            <a:xfrm>
              <a:off x="5348" y="2438956"/>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45"/>
            <p:cNvSpPr txBox="1"/>
            <p:nvPr/>
          </p:nvSpPr>
          <p:spPr>
            <a:xfrm>
              <a:off x="5348" y="2438956"/>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Information Extraction - Drug names, symptoms</a:t>
              </a:r>
              <a:endParaRPr sz="1100"/>
            </a:p>
          </p:txBody>
        </p:sp>
        <p:sp>
          <p:nvSpPr>
            <p:cNvPr id="301" name="Google Shape;301;p45"/>
            <p:cNvSpPr/>
            <p:nvPr/>
          </p:nvSpPr>
          <p:spPr>
            <a:xfrm>
              <a:off x="1394656" y="2535657"/>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45"/>
            <p:cNvSpPr/>
            <p:nvPr/>
          </p:nvSpPr>
          <p:spPr>
            <a:xfrm>
              <a:off x="2222934" y="1023161"/>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45"/>
            <p:cNvSpPr txBox="1"/>
            <p:nvPr/>
          </p:nvSpPr>
          <p:spPr>
            <a:xfrm>
              <a:off x="2256108" y="1056335"/>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Extracting </a:t>
              </a:r>
              <a:r>
                <a:rPr lang="en-GB" sz="1000">
                  <a:solidFill>
                    <a:schemeClr val="dk1"/>
                  </a:solidFill>
                  <a:latin typeface="Georgia"/>
                  <a:ea typeface="Georgia"/>
                  <a:cs typeface="Georgia"/>
                  <a:sym typeface="Georgia"/>
                </a:rPr>
                <a:t> </a:t>
              </a:r>
              <a:r>
                <a:rPr b="0" i="0" lang="en-GB" sz="1000" u="none" cap="none" strike="noStrike">
                  <a:solidFill>
                    <a:schemeClr val="dk1"/>
                  </a:solidFill>
                  <a:latin typeface="Georgia"/>
                  <a:ea typeface="Georgia"/>
                  <a:cs typeface="Georgia"/>
                  <a:sym typeface="Georgia"/>
                </a:rPr>
                <a:t>Sentiments , </a:t>
              </a:r>
              <a:r>
                <a:rPr lang="en-GB" sz="1000">
                  <a:solidFill>
                    <a:schemeClr val="dk1"/>
                  </a:solidFill>
                  <a:latin typeface="Georgia"/>
                  <a:ea typeface="Georgia"/>
                  <a:cs typeface="Georgia"/>
                  <a:sym typeface="Georgia"/>
                </a:rPr>
                <a:t>onions </a:t>
              </a:r>
              <a:endParaRPr sz="1100"/>
            </a:p>
          </p:txBody>
        </p:sp>
        <p:sp>
          <p:nvSpPr>
            <p:cNvPr id="304" name="Google Shape;304;p45"/>
            <p:cNvSpPr/>
            <p:nvPr/>
          </p:nvSpPr>
          <p:spPr>
            <a:xfrm>
              <a:off x="2222934" y="2438956"/>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45"/>
            <p:cNvSpPr txBox="1"/>
            <p:nvPr/>
          </p:nvSpPr>
          <p:spPr>
            <a:xfrm>
              <a:off x="2222934" y="2438956"/>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Sentiment Analysis</a:t>
              </a:r>
              <a:endParaRPr sz="1100"/>
            </a:p>
          </p:txBody>
        </p:sp>
        <p:sp>
          <p:nvSpPr>
            <p:cNvPr id="306" name="Google Shape;306;p45"/>
            <p:cNvSpPr/>
            <p:nvPr/>
          </p:nvSpPr>
          <p:spPr>
            <a:xfrm>
              <a:off x="3612242" y="2535657"/>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45"/>
            <p:cNvSpPr/>
            <p:nvPr/>
          </p:nvSpPr>
          <p:spPr>
            <a:xfrm>
              <a:off x="4440520" y="1023161"/>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45"/>
            <p:cNvSpPr txBox="1"/>
            <p:nvPr/>
          </p:nvSpPr>
          <p:spPr>
            <a:xfrm>
              <a:off x="4473694" y="1056335"/>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lang="en-GB" sz="1000">
                  <a:solidFill>
                    <a:schemeClr val="dk1"/>
                  </a:solidFill>
                  <a:latin typeface="Georgia"/>
                  <a:ea typeface="Georgia"/>
                  <a:cs typeface="Georgia"/>
                  <a:sym typeface="Georgia"/>
                </a:rPr>
                <a:t>Given the description of the accident is it a fraud / not?</a:t>
              </a:r>
              <a:endParaRPr sz="1000">
                <a:solidFill>
                  <a:schemeClr val="dk1"/>
                </a:solidFill>
                <a:latin typeface="Georgia"/>
                <a:ea typeface="Georgia"/>
                <a:cs typeface="Georgia"/>
                <a:sym typeface="Georgia"/>
              </a:endParaRPr>
            </a:p>
            <a:p>
              <a:pPr indent="-88900" lvl="1" marL="88900" marR="0" rtl="0" algn="l">
                <a:lnSpc>
                  <a:spcPct val="90000"/>
                </a:lnSpc>
                <a:spcBef>
                  <a:spcPts val="0"/>
                </a:spcBef>
                <a:spcAft>
                  <a:spcPts val="0"/>
                </a:spcAft>
                <a:buClr>
                  <a:schemeClr val="dk1"/>
                </a:buClr>
                <a:buSzPts val="1000"/>
                <a:buFont typeface="Georgia"/>
                <a:buChar char="•"/>
              </a:pPr>
              <a:r>
                <a:rPr lang="en-GB" sz="1000">
                  <a:solidFill>
                    <a:schemeClr val="dk1"/>
                  </a:solidFill>
                  <a:latin typeface="Georgia"/>
                  <a:ea typeface="Georgia"/>
                  <a:cs typeface="Georgia"/>
                  <a:sym typeface="Georgia"/>
                </a:rPr>
                <a:t>Given the patient history what should be the premium based on past claims by similar people </a:t>
              </a:r>
              <a:endParaRPr sz="1100"/>
            </a:p>
          </p:txBody>
        </p:sp>
        <p:sp>
          <p:nvSpPr>
            <p:cNvPr id="309" name="Google Shape;309;p45"/>
            <p:cNvSpPr/>
            <p:nvPr/>
          </p:nvSpPr>
          <p:spPr>
            <a:xfrm>
              <a:off x="4440520" y="2438956"/>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45"/>
            <p:cNvSpPr txBox="1"/>
            <p:nvPr/>
          </p:nvSpPr>
          <p:spPr>
            <a:xfrm>
              <a:off x="4440520" y="2438956"/>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Insurance Underwriting</a:t>
              </a:r>
              <a:endParaRPr sz="1100"/>
            </a:p>
          </p:txBody>
        </p:sp>
        <p:sp>
          <p:nvSpPr>
            <p:cNvPr id="311" name="Google Shape;311;p45"/>
            <p:cNvSpPr/>
            <p:nvPr/>
          </p:nvSpPr>
          <p:spPr>
            <a:xfrm>
              <a:off x="5829828" y="2535657"/>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45"/>
            <p:cNvSpPr/>
            <p:nvPr/>
          </p:nvSpPr>
          <p:spPr>
            <a:xfrm>
              <a:off x="6658106" y="1023161"/>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45"/>
            <p:cNvSpPr txBox="1"/>
            <p:nvPr/>
          </p:nvSpPr>
          <p:spPr>
            <a:xfrm>
              <a:off x="6691280" y="1056335"/>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lang="en-GB" sz="1000">
                  <a:solidFill>
                    <a:schemeClr val="dk1"/>
                  </a:solidFill>
                  <a:latin typeface="Georgia"/>
                  <a:ea typeface="Georgia"/>
                  <a:cs typeface="Georgia"/>
                  <a:sym typeface="Georgia"/>
                </a:rPr>
                <a:t>Risk Assessment</a:t>
              </a:r>
              <a:endParaRPr sz="1000">
                <a:solidFill>
                  <a:schemeClr val="dk1"/>
                </a:solidFill>
                <a:latin typeface="Georgia"/>
                <a:ea typeface="Georgia"/>
                <a:cs typeface="Georgia"/>
                <a:sym typeface="Georgia"/>
              </a:endParaRPr>
            </a:p>
          </p:txBody>
        </p:sp>
        <p:sp>
          <p:nvSpPr>
            <p:cNvPr id="314" name="Google Shape;314;p45"/>
            <p:cNvSpPr/>
            <p:nvPr/>
          </p:nvSpPr>
          <p:spPr>
            <a:xfrm>
              <a:off x="6658106" y="2438956"/>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45"/>
            <p:cNvSpPr txBox="1"/>
            <p:nvPr/>
          </p:nvSpPr>
          <p:spPr>
            <a:xfrm>
              <a:off x="6658106" y="2438956"/>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Linking information from multiple sources</a:t>
              </a:r>
              <a:endParaRPr sz="1100"/>
            </a:p>
          </p:txBody>
        </p:sp>
        <p:sp>
          <p:nvSpPr>
            <p:cNvPr id="316" name="Google Shape;316;p45"/>
            <p:cNvSpPr/>
            <p:nvPr/>
          </p:nvSpPr>
          <p:spPr>
            <a:xfrm>
              <a:off x="8047413" y="2535657"/>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 name="Google Shape;317;p45"/>
            <p:cNvSpPr/>
            <p:nvPr/>
          </p:nvSpPr>
          <p:spPr>
            <a:xfrm>
              <a:off x="5348" y="3528254"/>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 name="Google Shape;318;p45"/>
            <p:cNvSpPr txBox="1"/>
            <p:nvPr/>
          </p:nvSpPr>
          <p:spPr>
            <a:xfrm>
              <a:off x="38522" y="3561428"/>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What are the causes a disease?</a:t>
              </a:r>
              <a:endParaRPr sz="1100"/>
            </a:p>
            <a:p>
              <a:pPr indent="-88900" lvl="1" marL="88900" marR="0" rtl="0" algn="l">
                <a:lnSpc>
                  <a:spcPct val="90000"/>
                </a:lnSpc>
                <a:spcBef>
                  <a:spcPts val="10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What is the policy for Paternity leave?</a:t>
              </a:r>
              <a:endParaRPr sz="1100"/>
            </a:p>
          </p:txBody>
        </p:sp>
        <p:sp>
          <p:nvSpPr>
            <p:cNvPr id="319" name="Google Shape;319;p45"/>
            <p:cNvSpPr/>
            <p:nvPr/>
          </p:nvSpPr>
          <p:spPr>
            <a:xfrm>
              <a:off x="5348" y="4944048"/>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 name="Google Shape;320;p45"/>
            <p:cNvSpPr txBox="1"/>
            <p:nvPr/>
          </p:nvSpPr>
          <p:spPr>
            <a:xfrm>
              <a:off x="5348" y="4944048"/>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Question Answering</a:t>
              </a:r>
              <a:endParaRPr sz="1100"/>
            </a:p>
          </p:txBody>
        </p:sp>
        <p:sp>
          <p:nvSpPr>
            <p:cNvPr id="321" name="Google Shape;321;p45"/>
            <p:cNvSpPr/>
            <p:nvPr/>
          </p:nvSpPr>
          <p:spPr>
            <a:xfrm>
              <a:off x="1394656" y="5040749"/>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 name="Google Shape;322;p45"/>
            <p:cNvSpPr/>
            <p:nvPr/>
          </p:nvSpPr>
          <p:spPr>
            <a:xfrm>
              <a:off x="2222934" y="3528254"/>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45"/>
            <p:cNvSpPr txBox="1"/>
            <p:nvPr/>
          </p:nvSpPr>
          <p:spPr>
            <a:xfrm>
              <a:off x="2256108" y="3561428"/>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Summary of Financial obligations on signing a new contract with an alliance </a:t>
              </a:r>
              <a:endParaRPr sz="1100"/>
            </a:p>
          </p:txBody>
        </p:sp>
        <p:sp>
          <p:nvSpPr>
            <p:cNvPr id="324" name="Google Shape;324;p45"/>
            <p:cNvSpPr/>
            <p:nvPr/>
          </p:nvSpPr>
          <p:spPr>
            <a:xfrm>
              <a:off x="2222934" y="4944048"/>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 name="Google Shape;325;p45"/>
            <p:cNvSpPr txBox="1"/>
            <p:nvPr/>
          </p:nvSpPr>
          <p:spPr>
            <a:xfrm>
              <a:off x="2222934" y="4944048"/>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Summarization</a:t>
              </a:r>
              <a:endParaRPr sz="1100"/>
            </a:p>
          </p:txBody>
        </p:sp>
        <p:sp>
          <p:nvSpPr>
            <p:cNvPr id="326" name="Google Shape;326;p45"/>
            <p:cNvSpPr/>
            <p:nvPr/>
          </p:nvSpPr>
          <p:spPr>
            <a:xfrm>
              <a:off x="3612242" y="5040749"/>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 name="Google Shape;327;p45"/>
            <p:cNvSpPr/>
            <p:nvPr/>
          </p:nvSpPr>
          <p:spPr>
            <a:xfrm>
              <a:off x="4440520" y="3528254"/>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45"/>
            <p:cNvSpPr txBox="1"/>
            <p:nvPr/>
          </p:nvSpPr>
          <p:spPr>
            <a:xfrm>
              <a:off x="4473694" y="3561428"/>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General Purpose Conversation  - Question</a:t>
              </a:r>
              <a:endParaRPr sz="1100"/>
            </a:p>
            <a:p>
              <a:pPr indent="-88900" lvl="1" marL="88900" marR="0" rtl="0" algn="l">
                <a:lnSpc>
                  <a:spcPct val="90000"/>
                </a:lnSpc>
                <a:spcBef>
                  <a:spcPts val="10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Understand &amp; Empathize</a:t>
              </a:r>
              <a:endParaRPr b="0" i="0" sz="1000" u="none" cap="none" strike="noStrike">
                <a:solidFill>
                  <a:schemeClr val="dk1"/>
                </a:solidFill>
                <a:latin typeface="Georgia"/>
                <a:ea typeface="Georgia"/>
                <a:cs typeface="Georgia"/>
                <a:sym typeface="Georgia"/>
              </a:endParaRPr>
            </a:p>
            <a:p>
              <a:pPr indent="-88900" lvl="1" marL="88900" marR="0" rtl="0" algn="l">
                <a:lnSpc>
                  <a:spcPct val="90000"/>
                </a:lnSpc>
                <a:spcBef>
                  <a:spcPts val="10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Answer / Guide /Recommend  </a:t>
              </a:r>
              <a:endParaRPr b="0" i="0" sz="1000" u="none" cap="none" strike="noStrike">
                <a:solidFill>
                  <a:schemeClr val="dk1"/>
                </a:solidFill>
                <a:latin typeface="Georgia"/>
                <a:ea typeface="Georgia"/>
                <a:cs typeface="Georgia"/>
                <a:sym typeface="Georgia"/>
              </a:endParaRPr>
            </a:p>
          </p:txBody>
        </p:sp>
        <p:sp>
          <p:nvSpPr>
            <p:cNvPr id="329" name="Google Shape;329;p45"/>
            <p:cNvSpPr/>
            <p:nvPr/>
          </p:nvSpPr>
          <p:spPr>
            <a:xfrm>
              <a:off x="4440520" y="4944048"/>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 name="Google Shape;330;p45"/>
            <p:cNvSpPr txBox="1"/>
            <p:nvPr/>
          </p:nvSpPr>
          <p:spPr>
            <a:xfrm>
              <a:off x="4440520" y="4944048"/>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Natural Language generation</a:t>
              </a:r>
              <a:endParaRPr sz="1100"/>
            </a:p>
          </p:txBody>
        </p:sp>
        <p:sp>
          <p:nvSpPr>
            <p:cNvPr id="331" name="Google Shape;331;p45"/>
            <p:cNvSpPr/>
            <p:nvPr/>
          </p:nvSpPr>
          <p:spPr>
            <a:xfrm>
              <a:off x="5829828" y="5040749"/>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45"/>
            <p:cNvSpPr/>
            <p:nvPr/>
          </p:nvSpPr>
          <p:spPr>
            <a:xfrm>
              <a:off x="6658106" y="3528254"/>
              <a:ext cx="1896600" cy="1415700"/>
            </a:xfrm>
            <a:prstGeom prst="round2SameRect">
              <a:avLst>
                <a:gd fmla="val 8000" name="adj1"/>
                <a:gd fmla="val 0" name="adj2"/>
              </a:avLst>
            </a:prstGeom>
            <a:solidFill>
              <a:schemeClr val="lt1">
                <a:alpha val="89800"/>
              </a:schemeClr>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45"/>
            <p:cNvSpPr txBox="1"/>
            <p:nvPr/>
          </p:nvSpPr>
          <p:spPr>
            <a:xfrm>
              <a:off x="6691280" y="3561428"/>
              <a:ext cx="1830300" cy="1382700"/>
            </a:xfrm>
            <a:prstGeom prst="rect">
              <a:avLst/>
            </a:prstGeom>
            <a:noFill/>
            <a:ln>
              <a:noFill/>
            </a:ln>
          </p:spPr>
          <p:txBody>
            <a:bodyPr anchorCtr="0" anchor="t" bIns="12375" lIns="12375" spcFirstLastPara="1" rIns="12375" wrap="square" tIns="37150">
              <a:noAutofit/>
            </a:bodyPr>
            <a:lstStyle/>
            <a:p>
              <a:pPr indent="-88900" lvl="1" marL="88900" marR="0" rtl="0" algn="l">
                <a:lnSpc>
                  <a:spcPct val="90000"/>
                </a:lnSpc>
                <a:spcBef>
                  <a:spcPts val="0"/>
                </a:spcBef>
                <a:spcAft>
                  <a:spcPts val="0"/>
                </a:spcAft>
                <a:buClr>
                  <a:schemeClr val="dk1"/>
                </a:buClr>
                <a:buSzPts val="1000"/>
                <a:buFont typeface="Georgia"/>
                <a:buChar char="•"/>
              </a:pPr>
              <a:r>
                <a:rPr b="0" i="0" lang="en-GB" sz="1000" u="none" cap="none" strike="noStrike">
                  <a:solidFill>
                    <a:schemeClr val="dk1"/>
                  </a:solidFill>
                  <a:latin typeface="Georgia"/>
                  <a:ea typeface="Georgia"/>
                  <a:cs typeface="Georgia"/>
                  <a:sym typeface="Georgia"/>
                </a:rPr>
                <a:t>Any language to any language</a:t>
              </a:r>
              <a:endParaRPr sz="1100"/>
            </a:p>
          </p:txBody>
        </p:sp>
        <p:sp>
          <p:nvSpPr>
            <p:cNvPr id="334" name="Google Shape;334;p45"/>
            <p:cNvSpPr/>
            <p:nvPr/>
          </p:nvSpPr>
          <p:spPr>
            <a:xfrm>
              <a:off x="6658106" y="4944048"/>
              <a:ext cx="1896600" cy="608700"/>
            </a:xfrm>
            <a:prstGeom prst="rect">
              <a:avLst/>
            </a:prstGeom>
            <a:solidFill>
              <a:srgbClr val="E6C068"/>
            </a:solidFill>
            <a:ln cap="flat" cmpd="sng" w="349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45"/>
            <p:cNvSpPr txBox="1"/>
            <p:nvPr/>
          </p:nvSpPr>
          <p:spPr>
            <a:xfrm>
              <a:off x="6658106" y="4944048"/>
              <a:ext cx="1335600" cy="608700"/>
            </a:xfrm>
            <a:prstGeom prst="rect">
              <a:avLst/>
            </a:prstGeom>
            <a:noFill/>
            <a:ln>
              <a:noFill/>
            </a:ln>
          </p:spPr>
          <p:txBody>
            <a:bodyPr anchorCtr="0" anchor="ctr" bIns="0" lIns="40000" spcFirstLastPara="1" rIns="13325" wrap="square" tIns="0">
              <a:noAutofit/>
            </a:bodyPr>
            <a:lstStyle/>
            <a:p>
              <a:pPr indent="0" lvl="0" marL="0" marR="0" rtl="0" algn="l">
                <a:lnSpc>
                  <a:spcPct val="90000"/>
                </a:lnSpc>
                <a:spcBef>
                  <a:spcPts val="0"/>
                </a:spcBef>
                <a:spcAft>
                  <a:spcPts val="0"/>
                </a:spcAft>
                <a:buClr>
                  <a:srgbClr val="C00000"/>
                </a:buClr>
                <a:buSzPts val="1100"/>
                <a:buFont typeface="Georgia"/>
                <a:buNone/>
              </a:pPr>
              <a:r>
                <a:rPr lang="en-GB" sz="1100">
                  <a:solidFill>
                    <a:srgbClr val="C00000"/>
                  </a:solidFill>
                  <a:latin typeface="Georgia"/>
                  <a:ea typeface="Georgia"/>
                  <a:cs typeface="Georgia"/>
                  <a:sym typeface="Georgia"/>
                </a:rPr>
                <a:t>Machine Translation</a:t>
              </a:r>
              <a:endParaRPr sz="1100"/>
            </a:p>
          </p:txBody>
        </p:sp>
        <p:sp>
          <p:nvSpPr>
            <p:cNvPr id="336" name="Google Shape;336;p45"/>
            <p:cNvSpPr/>
            <p:nvPr/>
          </p:nvSpPr>
          <p:spPr>
            <a:xfrm>
              <a:off x="8047413" y="5040749"/>
              <a:ext cx="663900" cy="663900"/>
            </a:xfrm>
            <a:prstGeom prst="ellipse">
              <a:avLst/>
            </a:prstGeom>
            <a:solidFill>
              <a:srgbClr val="F4E8D2">
                <a:alpha val="89800"/>
              </a:srgbClr>
            </a:solidFill>
            <a:ln cap="flat" cmpd="sng" w="34925">
              <a:solidFill>
                <a:srgbClr val="F4E8D2">
                  <a:alpha val="89800"/>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Language understanding entails</a:t>
            </a:r>
            <a:endParaRPr/>
          </a:p>
        </p:txBody>
      </p:sp>
      <p:sp>
        <p:nvSpPr>
          <p:cNvPr id="342" name="Google Shape;342;p46"/>
          <p:cNvSpPr txBox="1"/>
          <p:nvPr>
            <p:ph idx="1" type="body"/>
          </p:nvPr>
        </p:nvSpPr>
        <p:spPr>
          <a:xfrm>
            <a:off x="1028700" y="1714500"/>
            <a:ext cx="7200900" cy="2686200"/>
          </a:xfrm>
          <a:prstGeom prst="rect">
            <a:avLst/>
          </a:prstGeom>
        </p:spPr>
        <p:txBody>
          <a:bodyPr anchorCtr="0" anchor="t" bIns="34275" lIns="68575" spcFirstLastPara="1" rIns="68575" wrap="square" tIns="34275">
            <a:normAutofit lnSpcReduction="10000"/>
          </a:bodyPr>
          <a:lstStyle/>
          <a:p>
            <a:pPr indent="-273050" lvl="0" marL="342900" rtl="0" algn="l">
              <a:lnSpc>
                <a:spcPct val="133333"/>
              </a:lnSpc>
              <a:spcBef>
                <a:spcPts val="0"/>
              </a:spcBef>
              <a:spcAft>
                <a:spcPts val="0"/>
              </a:spcAft>
              <a:buClr>
                <a:srgbClr val="1A1818"/>
              </a:buClr>
              <a:buSzPts val="1700"/>
              <a:buFont typeface="Arial"/>
              <a:buChar char="■"/>
            </a:pPr>
            <a:r>
              <a:rPr b="1" lang="en-GB" sz="1700">
                <a:solidFill>
                  <a:srgbClr val="1A1818"/>
                </a:solidFill>
                <a:highlight>
                  <a:schemeClr val="lt1"/>
                </a:highlight>
                <a:latin typeface="Arial"/>
                <a:ea typeface="Arial"/>
                <a:cs typeface="Arial"/>
                <a:sym typeface="Arial"/>
              </a:rPr>
              <a:t>Lexical analysis</a:t>
            </a:r>
            <a:r>
              <a:rPr lang="en-GB" sz="1700">
                <a:solidFill>
                  <a:srgbClr val="1A1818"/>
                </a:solidFill>
                <a:highlight>
                  <a:schemeClr val="lt1"/>
                </a:highlight>
                <a:latin typeface="Arial"/>
                <a:ea typeface="Arial"/>
                <a:cs typeface="Arial"/>
                <a:sym typeface="Arial"/>
              </a:rPr>
              <a:t> - break down text into paragraphs, sentences, and words</a:t>
            </a:r>
            <a:endParaRPr sz="1700">
              <a:solidFill>
                <a:srgbClr val="1A1818"/>
              </a:solidFill>
              <a:highlight>
                <a:schemeClr val="lt1"/>
              </a:highlight>
              <a:latin typeface="Arial"/>
              <a:ea typeface="Arial"/>
              <a:cs typeface="Arial"/>
              <a:sym typeface="Arial"/>
            </a:endParaRPr>
          </a:p>
          <a:p>
            <a:pPr indent="-273050" lvl="1" marL="685800" rtl="0" algn="l">
              <a:lnSpc>
                <a:spcPct val="133333"/>
              </a:lnSpc>
              <a:spcBef>
                <a:spcPts val="0"/>
              </a:spcBef>
              <a:spcAft>
                <a:spcPts val="0"/>
              </a:spcAft>
              <a:buClr>
                <a:srgbClr val="1A1818"/>
              </a:buClr>
              <a:buSzPts val="1700"/>
              <a:buFont typeface="Arial"/>
              <a:buAutoNum type="alphaLcPeriod"/>
            </a:pPr>
            <a:r>
              <a:rPr lang="en-GB" sz="1700">
                <a:solidFill>
                  <a:srgbClr val="1A1818"/>
                </a:solidFill>
                <a:highlight>
                  <a:schemeClr val="lt1"/>
                </a:highlight>
                <a:latin typeface="Arial"/>
                <a:ea typeface="Arial"/>
                <a:cs typeface="Arial"/>
                <a:sym typeface="Arial"/>
              </a:rPr>
              <a:t>manormachinesavestime</a:t>
            </a:r>
            <a:endParaRPr sz="1700">
              <a:solidFill>
                <a:srgbClr val="1A1818"/>
              </a:solidFill>
              <a:highlight>
                <a:schemeClr val="lt1"/>
              </a:highlight>
              <a:latin typeface="Arial"/>
              <a:ea typeface="Arial"/>
              <a:cs typeface="Arial"/>
              <a:sym typeface="Arial"/>
            </a:endParaRPr>
          </a:p>
          <a:p>
            <a:pPr indent="-273050" lvl="0" marL="342900" rtl="0" algn="l">
              <a:lnSpc>
                <a:spcPct val="133333"/>
              </a:lnSpc>
              <a:spcBef>
                <a:spcPts val="0"/>
              </a:spcBef>
              <a:spcAft>
                <a:spcPts val="0"/>
              </a:spcAft>
              <a:buClr>
                <a:srgbClr val="1A1818"/>
              </a:buClr>
              <a:buSzPts val="1700"/>
              <a:buFont typeface="Arial"/>
              <a:buChar char="■"/>
            </a:pPr>
            <a:r>
              <a:rPr b="1" lang="en-GB" sz="1700">
                <a:solidFill>
                  <a:srgbClr val="1A1818"/>
                </a:solidFill>
                <a:highlight>
                  <a:schemeClr val="lt1"/>
                </a:highlight>
                <a:latin typeface="Arial"/>
                <a:ea typeface="Arial"/>
                <a:cs typeface="Arial"/>
                <a:sym typeface="Arial"/>
              </a:rPr>
              <a:t>Parsing</a:t>
            </a:r>
            <a:r>
              <a:rPr lang="en-GB" sz="1700">
                <a:solidFill>
                  <a:srgbClr val="1A1818"/>
                </a:solidFill>
                <a:highlight>
                  <a:schemeClr val="lt1"/>
                </a:highlight>
                <a:latin typeface="Arial"/>
                <a:ea typeface="Arial"/>
                <a:cs typeface="Arial"/>
                <a:sym typeface="Arial"/>
              </a:rPr>
              <a:t>  - find out the grammatical structure of sentences.</a:t>
            </a:r>
            <a:endParaRPr sz="1700">
              <a:solidFill>
                <a:srgbClr val="1A1818"/>
              </a:solidFill>
              <a:highlight>
                <a:schemeClr val="lt1"/>
              </a:highlight>
              <a:latin typeface="Arial"/>
              <a:ea typeface="Arial"/>
              <a:cs typeface="Arial"/>
              <a:sym typeface="Arial"/>
            </a:endParaRPr>
          </a:p>
          <a:p>
            <a:pPr indent="-273050" lvl="0" marL="342900" rtl="0" algn="l">
              <a:lnSpc>
                <a:spcPct val="133333"/>
              </a:lnSpc>
              <a:spcBef>
                <a:spcPts val="0"/>
              </a:spcBef>
              <a:spcAft>
                <a:spcPts val="0"/>
              </a:spcAft>
              <a:buClr>
                <a:srgbClr val="1A1818"/>
              </a:buClr>
              <a:buSzPts val="1700"/>
              <a:buFont typeface="Arial"/>
              <a:buChar char="■"/>
            </a:pPr>
            <a:r>
              <a:rPr b="1" lang="en-GB" sz="1700">
                <a:solidFill>
                  <a:srgbClr val="1A1818"/>
                </a:solidFill>
                <a:highlight>
                  <a:schemeClr val="lt1"/>
                </a:highlight>
                <a:latin typeface="Arial"/>
                <a:ea typeface="Arial"/>
                <a:cs typeface="Arial"/>
                <a:sym typeface="Arial"/>
              </a:rPr>
              <a:t>Semantic analysis</a:t>
            </a:r>
            <a:r>
              <a:rPr lang="en-GB" sz="1700">
                <a:solidFill>
                  <a:srgbClr val="1A1818"/>
                </a:solidFill>
                <a:highlight>
                  <a:schemeClr val="lt1"/>
                </a:highlight>
                <a:latin typeface="Arial"/>
                <a:ea typeface="Arial"/>
                <a:cs typeface="Arial"/>
                <a:sym typeface="Arial"/>
              </a:rPr>
              <a:t> - dictionary meanings of words. </a:t>
            </a:r>
            <a:endParaRPr sz="1700">
              <a:solidFill>
                <a:srgbClr val="1A1818"/>
              </a:solidFill>
              <a:highlight>
                <a:schemeClr val="lt1"/>
              </a:highlight>
              <a:latin typeface="Arial"/>
              <a:ea typeface="Arial"/>
              <a:cs typeface="Arial"/>
              <a:sym typeface="Arial"/>
            </a:endParaRPr>
          </a:p>
          <a:p>
            <a:pPr indent="-273050" lvl="0" marL="342900" rtl="0" algn="l">
              <a:lnSpc>
                <a:spcPct val="133333"/>
              </a:lnSpc>
              <a:spcBef>
                <a:spcPts val="0"/>
              </a:spcBef>
              <a:spcAft>
                <a:spcPts val="0"/>
              </a:spcAft>
              <a:buClr>
                <a:srgbClr val="1A1818"/>
              </a:buClr>
              <a:buSzPts val="1700"/>
              <a:buFont typeface="Arial"/>
              <a:buChar char="■"/>
            </a:pPr>
            <a:r>
              <a:rPr b="1" lang="en-GB" sz="1700">
                <a:solidFill>
                  <a:srgbClr val="1A1818"/>
                </a:solidFill>
                <a:highlight>
                  <a:schemeClr val="lt1"/>
                </a:highlight>
                <a:latin typeface="Arial"/>
                <a:ea typeface="Arial"/>
                <a:cs typeface="Arial"/>
                <a:sym typeface="Arial"/>
              </a:rPr>
              <a:t>Discourse integration</a:t>
            </a:r>
            <a:r>
              <a:rPr lang="en-GB" sz="1700">
                <a:solidFill>
                  <a:srgbClr val="1A1818"/>
                </a:solidFill>
                <a:highlight>
                  <a:schemeClr val="lt1"/>
                </a:highlight>
                <a:latin typeface="Arial"/>
                <a:ea typeface="Arial"/>
                <a:cs typeface="Arial"/>
                <a:sym typeface="Arial"/>
              </a:rPr>
              <a:t> - makes sense of text meaning with context.</a:t>
            </a:r>
            <a:endParaRPr sz="1700">
              <a:solidFill>
                <a:srgbClr val="1A1818"/>
              </a:solidFill>
              <a:highlight>
                <a:schemeClr val="lt1"/>
              </a:highlight>
              <a:latin typeface="Arial"/>
              <a:ea typeface="Arial"/>
              <a:cs typeface="Arial"/>
              <a:sym typeface="Arial"/>
            </a:endParaRPr>
          </a:p>
          <a:p>
            <a:pPr indent="-273050" lvl="0" marL="342900" rtl="0" algn="l">
              <a:lnSpc>
                <a:spcPct val="133333"/>
              </a:lnSpc>
              <a:spcBef>
                <a:spcPts val="0"/>
              </a:spcBef>
              <a:spcAft>
                <a:spcPts val="0"/>
              </a:spcAft>
              <a:buClr>
                <a:srgbClr val="1A1818"/>
              </a:buClr>
              <a:buSzPts val="1700"/>
              <a:buFont typeface="Arial"/>
              <a:buChar char="■"/>
            </a:pPr>
            <a:r>
              <a:rPr b="1" lang="en-GB" sz="1700">
                <a:solidFill>
                  <a:srgbClr val="1A1818"/>
                </a:solidFill>
                <a:highlight>
                  <a:schemeClr val="lt1"/>
                </a:highlight>
                <a:latin typeface="Arial"/>
                <a:ea typeface="Arial"/>
                <a:cs typeface="Arial"/>
                <a:sym typeface="Arial"/>
              </a:rPr>
              <a:t>Pragmatic analysis</a:t>
            </a:r>
            <a:r>
              <a:rPr lang="en-GB" sz="1700">
                <a:solidFill>
                  <a:srgbClr val="1A1818"/>
                </a:solidFill>
                <a:highlight>
                  <a:schemeClr val="lt1"/>
                </a:highlight>
                <a:latin typeface="Arial"/>
                <a:ea typeface="Arial"/>
                <a:cs typeface="Arial"/>
                <a:sym typeface="Arial"/>
              </a:rPr>
              <a:t> - understand sentiment, intent and other intended information from text</a:t>
            </a:r>
            <a:endParaRPr sz="19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731044" y="85725"/>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Understanding Text</a:t>
            </a:r>
            <a:endParaRPr/>
          </a:p>
        </p:txBody>
      </p:sp>
      <p:sp>
        <p:nvSpPr>
          <p:cNvPr id="348" name="Google Shape;348;p47"/>
          <p:cNvSpPr txBox="1"/>
          <p:nvPr>
            <p:ph idx="1" type="body"/>
          </p:nvPr>
        </p:nvSpPr>
        <p:spPr>
          <a:xfrm>
            <a:off x="1028700" y="644794"/>
            <a:ext cx="7684800" cy="4369500"/>
          </a:xfrm>
          <a:prstGeom prst="rect">
            <a:avLst/>
          </a:prstGeom>
          <a:ln cap="flat" cmpd="sng" w="9525">
            <a:solidFill>
              <a:srgbClr val="8C1515"/>
            </a:solidFill>
            <a:prstDash val="solid"/>
            <a:round/>
            <a:headEnd len="sm" w="sm" type="none"/>
            <a:tailEnd len="sm" w="sm" type="none"/>
          </a:ln>
        </p:spPr>
        <p:txBody>
          <a:bodyPr anchorCtr="0" anchor="ctr" bIns="34275" lIns="68575" spcFirstLastPara="1" rIns="68575" wrap="square" tIns="34275">
            <a:noAutofit/>
          </a:bodyPr>
          <a:lstStyle/>
          <a:p>
            <a:pPr indent="-254000" lvl="0" marL="342900" rtl="0" algn="l">
              <a:lnSpc>
                <a:spcPct val="150000"/>
              </a:lnSpc>
              <a:spcBef>
                <a:spcPts val="0"/>
              </a:spcBef>
              <a:spcAft>
                <a:spcPts val="0"/>
              </a:spcAft>
              <a:buSzPts val="1400"/>
              <a:buFont typeface="Arial"/>
              <a:buChar char="❏"/>
            </a:pPr>
            <a:r>
              <a:rPr b="1" lang="en-GB">
                <a:latin typeface="Arial"/>
                <a:ea typeface="Arial"/>
                <a:cs typeface="Arial"/>
                <a:sym typeface="Arial"/>
              </a:rPr>
              <a:t>Linguistic structure - parsing</a:t>
            </a:r>
            <a:endParaRPr b="1">
              <a:latin typeface="Arial"/>
              <a:ea typeface="Arial"/>
              <a:cs typeface="Arial"/>
              <a:sym typeface="Arial"/>
            </a:endParaRPr>
          </a:p>
          <a:p>
            <a:pPr indent="-298450" lvl="1" marL="685800" rtl="0" algn="l">
              <a:lnSpc>
                <a:spcPct val="150000"/>
              </a:lnSpc>
              <a:spcBef>
                <a:spcPts val="0"/>
              </a:spcBef>
              <a:spcAft>
                <a:spcPts val="0"/>
              </a:spcAft>
              <a:buClr>
                <a:srgbClr val="C00000"/>
              </a:buClr>
              <a:buSzPts val="1500"/>
              <a:buFont typeface="Arial"/>
              <a:buChar char="❏"/>
            </a:pPr>
            <a:r>
              <a:rPr b="1" lang="en-GB" sz="1500">
                <a:solidFill>
                  <a:srgbClr val="C00000"/>
                </a:solidFill>
                <a:latin typeface="Arial"/>
                <a:ea typeface="Arial"/>
                <a:cs typeface="Arial"/>
                <a:sym typeface="Arial"/>
              </a:rPr>
              <a:t>Cow eats green grass / green eats cow grass</a:t>
            </a:r>
            <a:endParaRPr b="1" sz="1500">
              <a:solidFill>
                <a:srgbClr val="C00000"/>
              </a:solidFill>
              <a:latin typeface="Arial"/>
              <a:ea typeface="Arial"/>
              <a:cs typeface="Arial"/>
              <a:sym typeface="Arial"/>
            </a:endParaRPr>
          </a:p>
          <a:p>
            <a:pPr indent="-298450" lvl="0" marL="292100" rtl="0" algn="l">
              <a:lnSpc>
                <a:spcPct val="150000"/>
              </a:lnSpc>
              <a:spcBef>
                <a:spcPts val="0"/>
              </a:spcBef>
              <a:spcAft>
                <a:spcPts val="0"/>
              </a:spcAft>
              <a:buSzPts val="1500"/>
              <a:buFont typeface="Arial"/>
              <a:buChar char="❏"/>
            </a:pPr>
            <a:r>
              <a:rPr b="1" lang="en-GB">
                <a:latin typeface="Arial"/>
                <a:ea typeface="Arial"/>
                <a:cs typeface="Arial"/>
                <a:sym typeface="Arial"/>
              </a:rPr>
              <a:t>Semantic aspects</a:t>
            </a:r>
            <a:endParaRPr b="1">
              <a:solidFill>
                <a:srgbClr val="C00000"/>
              </a:solidFill>
              <a:latin typeface="Arial"/>
              <a:ea typeface="Arial"/>
              <a:cs typeface="Arial"/>
              <a:sym typeface="Arial"/>
            </a:endParaRPr>
          </a:p>
          <a:p>
            <a:pPr indent="-298450" lvl="1" marL="685800" rtl="0" algn="l">
              <a:lnSpc>
                <a:spcPct val="150000"/>
              </a:lnSpc>
              <a:spcBef>
                <a:spcPts val="0"/>
              </a:spcBef>
              <a:spcAft>
                <a:spcPts val="0"/>
              </a:spcAft>
              <a:buClr>
                <a:srgbClr val="C00000"/>
              </a:buClr>
              <a:buSzPts val="1500"/>
              <a:buFont typeface="Arial"/>
              <a:buChar char="❏"/>
            </a:pPr>
            <a:r>
              <a:rPr b="1" lang="en-GB" sz="1500">
                <a:latin typeface="Arial"/>
                <a:ea typeface="Arial"/>
                <a:cs typeface="Arial"/>
                <a:sym typeface="Arial"/>
              </a:rPr>
              <a:t>Which one is correct </a:t>
            </a:r>
            <a:r>
              <a:rPr b="1" lang="en-GB">
                <a:latin typeface="Arial"/>
                <a:ea typeface="Arial"/>
                <a:cs typeface="Arial"/>
                <a:sym typeface="Arial"/>
              </a:rPr>
              <a:t> - </a:t>
            </a:r>
            <a:r>
              <a:rPr b="1" lang="en-GB" sz="1500">
                <a:solidFill>
                  <a:srgbClr val="C00000"/>
                </a:solidFill>
                <a:latin typeface="Arial"/>
                <a:ea typeface="Arial"/>
                <a:cs typeface="Arial"/>
                <a:sym typeface="Arial"/>
              </a:rPr>
              <a:t>she loves books / books love her</a:t>
            </a:r>
            <a:endParaRPr b="1" sz="1500">
              <a:solidFill>
                <a:srgbClr val="C00000"/>
              </a:solidFill>
              <a:latin typeface="Arial"/>
              <a:ea typeface="Arial"/>
              <a:cs typeface="Arial"/>
              <a:sym typeface="Arial"/>
            </a:endParaRPr>
          </a:p>
          <a:p>
            <a:pPr indent="-254000" lvl="0" marL="342900" rtl="0" algn="l">
              <a:lnSpc>
                <a:spcPct val="150000"/>
              </a:lnSpc>
              <a:spcBef>
                <a:spcPts val="0"/>
              </a:spcBef>
              <a:spcAft>
                <a:spcPts val="0"/>
              </a:spcAft>
              <a:buSzPts val="1400"/>
              <a:buFont typeface="Arial"/>
              <a:buChar char="❏"/>
            </a:pPr>
            <a:r>
              <a:rPr b="1" lang="en-GB">
                <a:latin typeface="Arial"/>
                <a:ea typeface="Arial"/>
                <a:cs typeface="Arial"/>
                <a:sym typeface="Arial"/>
              </a:rPr>
              <a:t>U</a:t>
            </a:r>
            <a:r>
              <a:rPr b="1" i="0" lang="en-GB">
                <a:latin typeface="Arial"/>
                <a:ea typeface="Arial"/>
                <a:cs typeface="Arial"/>
                <a:sym typeface="Arial"/>
              </a:rPr>
              <a:t>nderstanding discourse</a:t>
            </a:r>
            <a:endParaRPr b="1" i="0">
              <a:latin typeface="Arial"/>
              <a:ea typeface="Arial"/>
              <a:cs typeface="Arial"/>
              <a:sym typeface="Arial"/>
            </a:endParaRPr>
          </a:p>
          <a:p>
            <a:pPr indent="-298450" lvl="2" marL="1028700" rtl="0" algn="l">
              <a:lnSpc>
                <a:spcPct val="150000"/>
              </a:lnSpc>
              <a:spcBef>
                <a:spcPts val="0"/>
              </a:spcBef>
              <a:spcAft>
                <a:spcPts val="0"/>
              </a:spcAft>
              <a:buSzPts val="1500"/>
              <a:buFont typeface="Arial"/>
              <a:buChar char="❏"/>
            </a:pPr>
            <a:r>
              <a:rPr b="1" lang="en-GB" sz="1500">
                <a:highlight>
                  <a:schemeClr val="lt1"/>
                </a:highlight>
                <a:latin typeface="Arial"/>
                <a:ea typeface="Arial"/>
                <a:cs typeface="Arial"/>
                <a:sym typeface="Arial"/>
              </a:rPr>
              <a:t>The bank was </a:t>
            </a:r>
            <a:r>
              <a:rPr b="1" i="1" lang="en-GB" sz="1500">
                <a:highlight>
                  <a:schemeClr val="lt1"/>
                </a:highlight>
                <a:latin typeface="Arial"/>
                <a:ea typeface="Arial"/>
                <a:cs typeface="Arial"/>
                <a:sym typeface="Arial"/>
              </a:rPr>
              <a:t>submerged / </a:t>
            </a:r>
            <a:r>
              <a:rPr b="1" lang="en-GB" sz="1500">
                <a:highlight>
                  <a:schemeClr val="lt1"/>
                </a:highlight>
                <a:latin typeface="Arial"/>
                <a:ea typeface="Arial"/>
                <a:cs typeface="Arial"/>
                <a:sym typeface="Arial"/>
              </a:rPr>
              <a:t>The manager of the bank was killed.</a:t>
            </a:r>
            <a:endParaRPr b="1" sz="1500">
              <a:highlight>
                <a:schemeClr val="lt1"/>
              </a:highlight>
              <a:latin typeface="Arial"/>
              <a:ea typeface="Arial"/>
              <a:cs typeface="Arial"/>
              <a:sym typeface="Arial"/>
            </a:endParaRPr>
          </a:p>
          <a:p>
            <a:pPr indent="-298450" lvl="3" marL="1371600" rtl="0" algn="l">
              <a:lnSpc>
                <a:spcPct val="150000"/>
              </a:lnSpc>
              <a:spcBef>
                <a:spcPts val="0"/>
              </a:spcBef>
              <a:spcAft>
                <a:spcPts val="0"/>
              </a:spcAft>
              <a:buSzPts val="1500"/>
              <a:buFont typeface="Arial"/>
              <a:buChar char="❏"/>
            </a:pPr>
            <a:r>
              <a:rPr b="1" i="0" lang="en-GB" sz="1500">
                <a:highlight>
                  <a:schemeClr val="lt1"/>
                </a:highlight>
                <a:latin typeface="Arial"/>
                <a:ea typeface="Arial"/>
                <a:cs typeface="Arial"/>
                <a:sym typeface="Arial"/>
              </a:rPr>
              <a:t> </a:t>
            </a:r>
            <a:r>
              <a:rPr b="1" i="0" lang="en-GB" sz="1500">
                <a:latin typeface="Arial"/>
                <a:ea typeface="Arial"/>
                <a:cs typeface="Arial"/>
                <a:sym typeface="Arial"/>
              </a:rPr>
              <a:t> </a:t>
            </a:r>
            <a:r>
              <a:rPr b="1" i="0" lang="en-GB" sz="1500">
                <a:solidFill>
                  <a:srgbClr val="C00000"/>
                </a:solidFill>
                <a:latin typeface="Arial"/>
                <a:ea typeface="Arial"/>
                <a:cs typeface="Arial"/>
                <a:sym typeface="Arial"/>
              </a:rPr>
              <a:t>When can we infer - the bank was robbed?</a:t>
            </a:r>
            <a:endParaRPr b="1" i="0" sz="1500">
              <a:solidFill>
                <a:srgbClr val="C00000"/>
              </a:solidFill>
              <a:latin typeface="Arial"/>
              <a:ea typeface="Arial"/>
              <a:cs typeface="Arial"/>
              <a:sym typeface="Arial"/>
            </a:endParaRPr>
          </a:p>
          <a:p>
            <a:pPr indent="-298450" lvl="0" marL="292100" rtl="0" algn="l">
              <a:lnSpc>
                <a:spcPct val="150000"/>
              </a:lnSpc>
              <a:spcBef>
                <a:spcPts val="0"/>
              </a:spcBef>
              <a:spcAft>
                <a:spcPts val="0"/>
              </a:spcAft>
              <a:buSzPts val="1500"/>
              <a:buFont typeface="Arial"/>
              <a:buChar char="❏"/>
            </a:pPr>
            <a:r>
              <a:rPr b="1" lang="en-GB">
                <a:latin typeface="Arial"/>
                <a:ea typeface="Arial"/>
                <a:cs typeface="Arial"/>
                <a:sym typeface="Arial"/>
              </a:rPr>
              <a:t>Cognitive aspects</a:t>
            </a:r>
            <a:endParaRPr b="1">
              <a:latin typeface="Arial"/>
              <a:ea typeface="Arial"/>
              <a:cs typeface="Arial"/>
              <a:sym typeface="Arial"/>
            </a:endParaRPr>
          </a:p>
          <a:p>
            <a:pPr indent="-292100" lvl="1" marL="685800" rtl="0" algn="l">
              <a:lnSpc>
                <a:spcPct val="150000"/>
              </a:lnSpc>
              <a:spcBef>
                <a:spcPts val="0"/>
              </a:spcBef>
              <a:spcAft>
                <a:spcPts val="0"/>
              </a:spcAft>
              <a:buClr>
                <a:srgbClr val="C00000"/>
              </a:buClr>
              <a:buSzPts val="1400"/>
              <a:buFont typeface="Arial"/>
              <a:buChar char="❏"/>
            </a:pPr>
            <a:r>
              <a:rPr b="1" lang="en-GB">
                <a:solidFill>
                  <a:srgbClr val="C00000"/>
                </a:solidFill>
                <a:latin typeface="Arial"/>
                <a:ea typeface="Arial"/>
                <a:cs typeface="Arial"/>
                <a:sym typeface="Arial"/>
              </a:rPr>
              <a:t>Come what may, he never misses his morning run</a:t>
            </a:r>
            <a:endParaRPr b="1">
              <a:solidFill>
                <a:srgbClr val="C00000"/>
              </a:solidFill>
              <a:latin typeface="Arial"/>
              <a:ea typeface="Arial"/>
              <a:cs typeface="Arial"/>
              <a:sym typeface="Arial"/>
            </a:endParaRPr>
          </a:p>
          <a:p>
            <a:pPr indent="-298450" lvl="0" marL="292100" rtl="0" algn="l">
              <a:lnSpc>
                <a:spcPct val="150000"/>
              </a:lnSpc>
              <a:spcBef>
                <a:spcPts val="0"/>
              </a:spcBef>
              <a:spcAft>
                <a:spcPts val="0"/>
              </a:spcAft>
              <a:buSzPts val="1500"/>
              <a:buFont typeface="Arial"/>
              <a:buChar char="❏"/>
            </a:pPr>
            <a:r>
              <a:rPr b="1" lang="en-GB">
                <a:latin typeface="Arial"/>
                <a:ea typeface="Arial"/>
                <a:cs typeface="Arial"/>
                <a:sym typeface="Arial"/>
              </a:rPr>
              <a:t>Pragmatic aspects</a:t>
            </a:r>
            <a:endParaRPr b="1">
              <a:latin typeface="Arial"/>
              <a:ea typeface="Arial"/>
              <a:cs typeface="Arial"/>
              <a:sym typeface="Arial"/>
            </a:endParaRPr>
          </a:p>
          <a:p>
            <a:pPr indent="-292100" lvl="1" marL="685800" rtl="0" algn="l">
              <a:lnSpc>
                <a:spcPct val="150000"/>
              </a:lnSpc>
              <a:spcBef>
                <a:spcPts val="0"/>
              </a:spcBef>
              <a:spcAft>
                <a:spcPts val="0"/>
              </a:spcAft>
              <a:buSzPts val="1400"/>
              <a:buFont typeface="Arial"/>
              <a:buChar char="❏"/>
            </a:pPr>
            <a:r>
              <a:rPr b="1" lang="en-GB">
                <a:latin typeface="Arial"/>
                <a:ea typeface="Arial"/>
                <a:cs typeface="Arial"/>
                <a:sym typeface="Arial"/>
              </a:rPr>
              <a:t>Her dog expired today morning.</a:t>
            </a:r>
            <a:endParaRPr b="1">
              <a:latin typeface="Arial"/>
              <a:ea typeface="Arial"/>
              <a:cs typeface="Arial"/>
              <a:sym typeface="Arial"/>
            </a:endParaRPr>
          </a:p>
          <a:p>
            <a:pPr indent="-292100" lvl="2" marL="1028700" rtl="0" algn="l">
              <a:lnSpc>
                <a:spcPct val="150000"/>
              </a:lnSpc>
              <a:spcBef>
                <a:spcPts val="0"/>
              </a:spcBef>
              <a:spcAft>
                <a:spcPts val="0"/>
              </a:spcAft>
              <a:buClr>
                <a:srgbClr val="C00000"/>
              </a:buClr>
              <a:buSzPts val="1400"/>
              <a:buFont typeface="Arial"/>
              <a:buChar char="❏"/>
            </a:pPr>
            <a:r>
              <a:rPr b="1" lang="en-GB">
                <a:solidFill>
                  <a:srgbClr val="C00000"/>
                </a:solidFill>
                <a:latin typeface="Arial"/>
                <a:ea typeface="Arial"/>
                <a:cs typeface="Arial"/>
                <a:sym typeface="Arial"/>
              </a:rPr>
              <a:t>Not a right time to serve her a Dog-food advertisement</a:t>
            </a:r>
            <a:endParaRPr b="1">
              <a:solidFill>
                <a:srgbClr val="C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573769" y="976020"/>
            <a:ext cx="7209600" cy="2139600"/>
          </a:xfrm>
          <a:prstGeom prst="rect">
            <a:avLst/>
          </a:prstGeom>
          <a:noFill/>
          <a:ln>
            <a:noFill/>
          </a:ln>
        </p:spPr>
        <p:txBody>
          <a:bodyPr anchorCtr="0" anchor="b" bIns="34275" lIns="68575" spcFirstLastPara="1" rIns="68575" wrap="square" tIns="34275">
            <a:normAutofit/>
          </a:bodyPr>
          <a:lstStyle/>
          <a:p>
            <a:pPr indent="0" lvl="0" marL="0" rtl="0" algn="r">
              <a:lnSpc>
                <a:spcPct val="89000"/>
              </a:lnSpc>
              <a:spcBef>
                <a:spcPts val="0"/>
              </a:spcBef>
              <a:spcAft>
                <a:spcPts val="0"/>
              </a:spcAft>
              <a:buClr>
                <a:schemeClr val="dk2"/>
              </a:buClr>
              <a:buSzPts val="5400"/>
              <a:buFont typeface="Georgia"/>
              <a:buNone/>
            </a:pPr>
            <a:r>
              <a:rPr lang="en-GB"/>
              <a:t>LINGUISTIC ESSENTIALS</a:t>
            </a:r>
            <a:endParaRPr/>
          </a:p>
        </p:txBody>
      </p:sp>
      <p:sp>
        <p:nvSpPr>
          <p:cNvPr id="354" name="Google Shape;354;p48"/>
          <p:cNvSpPr txBox="1"/>
          <p:nvPr>
            <p:ph idx="1" type="body"/>
          </p:nvPr>
        </p:nvSpPr>
        <p:spPr>
          <a:xfrm>
            <a:off x="573769" y="3162246"/>
            <a:ext cx="7209600" cy="857400"/>
          </a:xfrm>
          <a:prstGeom prst="rect">
            <a:avLst/>
          </a:prstGeom>
          <a:noFill/>
          <a:ln>
            <a:noFill/>
          </a:ln>
        </p:spPr>
        <p:txBody>
          <a:bodyPr anchorCtr="0" anchor="t" bIns="34275" lIns="68575" spcFirstLastPara="1" rIns="68575" wrap="square" tIns="34275">
            <a:normAutofit/>
          </a:bodyPr>
          <a:lstStyle/>
          <a:p>
            <a:pPr indent="0" lvl="0" marL="0" rtl="0" algn="r">
              <a:lnSpc>
                <a:spcPct val="112000"/>
              </a:lnSpc>
              <a:spcBef>
                <a:spcPts val="0"/>
              </a:spcBef>
              <a:spcAft>
                <a:spcPts val="0"/>
              </a:spcAft>
              <a:buClr>
                <a:schemeClr val="dk2"/>
              </a:buClr>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1028700" y="514350"/>
            <a:ext cx="7200900" cy="7863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b="1" lang="en-GB"/>
              <a:t>Parts of Speech and Morphology</a:t>
            </a:r>
            <a:endParaRPr/>
          </a:p>
        </p:txBody>
      </p:sp>
      <p:sp>
        <p:nvSpPr>
          <p:cNvPr id="360" name="Google Shape;360;p49"/>
          <p:cNvSpPr txBox="1"/>
          <p:nvPr>
            <p:ph idx="1" type="body"/>
          </p:nvPr>
        </p:nvSpPr>
        <p:spPr>
          <a:xfrm>
            <a:off x="1028700" y="1358660"/>
            <a:ext cx="7200900" cy="3042000"/>
          </a:xfrm>
          <a:prstGeom prst="rect">
            <a:avLst/>
          </a:prstGeom>
          <a:noFill/>
          <a:ln>
            <a:noFill/>
          </a:ln>
        </p:spPr>
        <p:txBody>
          <a:bodyPr anchorCtr="0" anchor="t" bIns="34275" lIns="68575" spcFirstLastPara="1" rIns="68575" wrap="square" tIns="34275">
            <a:normAutofit/>
          </a:bodyPr>
          <a:lstStyle/>
          <a:p>
            <a:pPr indent="-304800" lvl="0" marL="292100" rtl="0" algn="l">
              <a:lnSpc>
                <a:spcPct val="94000"/>
              </a:lnSpc>
              <a:spcBef>
                <a:spcPts val="0"/>
              </a:spcBef>
              <a:spcAft>
                <a:spcPts val="0"/>
              </a:spcAft>
              <a:buClr>
                <a:schemeClr val="dk2"/>
              </a:buClr>
              <a:buSzPts val="1800"/>
              <a:buChar char="■"/>
            </a:pPr>
            <a:r>
              <a:rPr lang="en-GB" sz="1800"/>
              <a:t>Words of a language belong to different classes </a:t>
            </a:r>
            <a:endParaRPr sz="1800"/>
          </a:p>
          <a:p>
            <a:pPr indent="-304800" lvl="0" marL="292100" rtl="0" algn="l">
              <a:lnSpc>
                <a:spcPct val="94000"/>
              </a:lnSpc>
              <a:spcBef>
                <a:spcPts val="900"/>
              </a:spcBef>
              <a:spcAft>
                <a:spcPts val="0"/>
              </a:spcAft>
              <a:buClr>
                <a:schemeClr val="dk2"/>
              </a:buClr>
              <a:buSzPts val="1800"/>
              <a:buChar char="■"/>
            </a:pPr>
            <a:r>
              <a:rPr lang="en-GB" sz="1800"/>
              <a:t>Each class exhibits a distinct behavior</a:t>
            </a:r>
            <a:endParaRPr sz="1800"/>
          </a:p>
          <a:p>
            <a:pPr indent="-304800" lvl="1" marL="685800" rtl="0" algn="l">
              <a:lnSpc>
                <a:spcPct val="94000"/>
              </a:lnSpc>
              <a:spcBef>
                <a:spcPts val="500"/>
              </a:spcBef>
              <a:spcAft>
                <a:spcPts val="0"/>
              </a:spcAft>
              <a:buClr>
                <a:schemeClr val="dk2"/>
              </a:buClr>
              <a:buSzPts val="1800"/>
              <a:buChar char="–"/>
            </a:pPr>
            <a:r>
              <a:rPr lang="en-GB" sz="1800"/>
              <a:t>Distinct syntactic behavior</a:t>
            </a:r>
            <a:endParaRPr sz="1800"/>
          </a:p>
          <a:p>
            <a:pPr indent="-304800" lvl="1" marL="685800" rtl="0" algn="l">
              <a:lnSpc>
                <a:spcPct val="94000"/>
              </a:lnSpc>
              <a:spcBef>
                <a:spcPts val="500"/>
              </a:spcBef>
              <a:spcAft>
                <a:spcPts val="0"/>
              </a:spcAft>
              <a:buClr>
                <a:schemeClr val="dk2"/>
              </a:buClr>
              <a:buSzPts val="1800"/>
              <a:buChar char="–"/>
            </a:pPr>
            <a:r>
              <a:rPr lang="en-GB" sz="1800"/>
              <a:t>Typical semantic behavior</a:t>
            </a:r>
            <a:endParaRPr sz="1800"/>
          </a:p>
          <a:p>
            <a:pPr indent="-304800" lvl="0" marL="292100" rtl="0" algn="l">
              <a:lnSpc>
                <a:spcPct val="94000"/>
              </a:lnSpc>
              <a:spcBef>
                <a:spcPts val="900"/>
              </a:spcBef>
              <a:spcAft>
                <a:spcPts val="0"/>
              </a:spcAft>
              <a:buClr>
                <a:schemeClr val="dk2"/>
              </a:buClr>
              <a:buSzPts val="1800"/>
              <a:buChar char="■"/>
            </a:pPr>
            <a:r>
              <a:rPr lang="en-GB" sz="1800"/>
              <a:t>Also referred to as </a:t>
            </a:r>
            <a:r>
              <a:rPr b="1" i="1" lang="en-GB" sz="1800"/>
              <a:t>Parts </a:t>
            </a:r>
            <a:r>
              <a:rPr b="1" lang="en-GB" sz="1800"/>
              <a:t>of speech</a:t>
            </a:r>
            <a:r>
              <a:rPr lang="en-GB" sz="1800"/>
              <a:t> </a:t>
            </a:r>
            <a:r>
              <a:rPr b="1" lang="en-GB" sz="1800"/>
              <a:t>(POS)</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Linguistic structure</a:t>
            </a:r>
            <a:endParaRPr/>
          </a:p>
        </p:txBody>
      </p:sp>
      <p:sp>
        <p:nvSpPr>
          <p:cNvPr id="366" name="Google Shape;366;p50"/>
          <p:cNvSpPr txBox="1"/>
          <p:nvPr>
            <p:ph idx="1" type="body"/>
          </p:nvPr>
        </p:nvSpPr>
        <p:spPr>
          <a:xfrm>
            <a:off x="1028700" y="1214438"/>
            <a:ext cx="7200900" cy="3186000"/>
          </a:xfrm>
          <a:prstGeom prst="rect">
            <a:avLst/>
          </a:prstGeom>
        </p:spPr>
        <p:txBody>
          <a:bodyPr anchorCtr="0" anchor="t" bIns="34275" lIns="68575" spcFirstLastPara="1" rIns="68575" wrap="square" tIns="34275">
            <a:normAutofit lnSpcReduction="20000"/>
          </a:bodyPr>
          <a:lstStyle/>
          <a:p>
            <a:pPr indent="-298450" lvl="0" marL="292100" rtl="0" algn="l">
              <a:spcBef>
                <a:spcPts val="900"/>
              </a:spcBef>
              <a:spcAft>
                <a:spcPts val="0"/>
              </a:spcAft>
              <a:buSzPts val="1700"/>
              <a:buChar char="■"/>
            </a:pPr>
            <a:r>
              <a:rPr lang="en-GB" sz="1700"/>
              <a:t>Words from different POS categories are expected to be in a particular </a:t>
            </a:r>
            <a:r>
              <a:rPr b="1" lang="en-GB" sz="1700"/>
              <a:t>sequence</a:t>
            </a:r>
            <a:r>
              <a:rPr lang="en-GB" sz="1700"/>
              <a:t> in a sentence </a:t>
            </a:r>
            <a:endParaRPr sz="1700"/>
          </a:p>
          <a:p>
            <a:pPr indent="-311150" lvl="1" marL="685800" rtl="0" algn="l">
              <a:spcBef>
                <a:spcPts val="900"/>
              </a:spcBef>
              <a:spcAft>
                <a:spcPts val="0"/>
              </a:spcAft>
              <a:buSzPts val="1700"/>
              <a:buChar char="–"/>
            </a:pPr>
            <a:r>
              <a:rPr b="1" lang="en-GB" sz="1700"/>
              <a:t>Ayan (Proper Noun) gave (verb) the (determiner) book (common noun) to (preposition) Nayan (Proper Noun)</a:t>
            </a:r>
            <a:endParaRPr b="1" sz="1700"/>
          </a:p>
          <a:p>
            <a:pPr indent="0" lvl="0" marL="685800" rtl="0" algn="l">
              <a:spcBef>
                <a:spcPts val="900"/>
              </a:spcBef>
              <a:spcAft>
                <a:spcPts val="0"/>
              </a:spcAft>
              <a:buNone/>
            </a:pPr>
            <a:r>
              <a:t/>
            </a:r>
            <a:endParaRPr b="1" sz="1700"/>
          </a:p>
          <a:p>
            <a:pPr indent="-311150" lvl="1" marL="685800" rtl="0" algn="l">
              <a:spcBef>
                <a:spcPts val="900"/>
              </a:spcBef>
              <a:spcAft>
                <a:spcPts val="0"/>
              </a:spcAft>
              <a:buSzPts val="1700"/>
              <a:buChar char="–"/>
            </a:pPr>
            <a:r>
              <a:rPr b="1" lang="en-GB" sz="1700"/>
              <a:t>Ayan (Noun) gave (verb) a (determiner) book (common noun) to (preposition) Nayan (common noun) for …………..</a:t>
            </a:r>
            <a:endParaRPr b="1" sz="1700"/>
          </a:p>
          <a:p>
            <a:pPr indent="-311150" lvl="1" marL="685800" rtl="0" algn="l">
              <a:spcBef>
                <a:spcPts val="900"/>
              </a:spcBef>
              <a:spcAft>
                <a:spcPts val="0"/>
              </a:spcAft>
              <a:buSzPts val="1700"/>
              <a:buChar char="–"/>
            </a:pPr>
            <a:r>
              <a:rPr b="1" lang="en-GB" sz="1700"/>
              <a:t>Ayan (Noun) gave (verb) books (common noun) to (preposition) Don Bosco school (common noun) for …………..</a:t>
            </a:r>
            <a:endParaRPr b="1" sz="1700"/>
          </a:p>
          <a:p>
            <a:pPr indent="0" lvl="0" marL="0" rtl="0" algn="l">
              <a:spcBef>
                <a:spcPts val="800"/>
              </a:spcBef>
              <a:spcAft>
                <a:spcPts val="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1028700" y="514350"/>
            <a:ext cx="7200900" cy="6945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100000"/>
              <a:buFont typeface="Georgia"/>
              <a:buNone/>
            </a:pPr>
            <a:r>
              <a:rPr lang="en-GB"/>
              <a:t> Structure is not unique for an intended semantics</a:t>
            </a:r>
            <a:endParaRPr/>
          </a:p>
        </p:txBody>
      </p:sp>
      <p:sp>
        <p:nvSpPr>
          <p:cNvPr id="372" name="Google Shape;372;p51"/>
          <p:cNvSpPr txBox="1"/>
          <p:nvPr>
            <p:ph idx="1" type="body"/>
          </p:nvPr>
        </p:nvSpPr>
        <p:spPr>
          <a:xfrm>
            <a:off x="1028700" y="1880500"/>
            <a:ext cx="7200900" cy="3191700"/>
          </a:xfrm>
          <a:prstGeom prst="rect">
            <a:avLst/>
          </a:prstGeom>
          <a:noFill/>
          <a:ln>
            <a:noFill/>
          </a:ln>
        </p:spPr>
        <p:txBody>
          <a:bodyPr anchorCtr="0" anchor="t" bIns="34275" lIns="68575" spcFirstLastPara="1" rIns="68575" wrap="square" tIns="34275">
            <a:normAutofit/>
          </a:bodyPr>
          <a:lstStyle/>
          <a:p>
            <a:pPr indent="-285750" lvl="0" marL="292100" rtl="0" algn="l">
              <a:lnSpc>
                <a:spcPct val="94000"/>
              </a:lnSpc>
              <a:spcBef>
                <a:spcPts val="0"/>
              </a:spcBef>
              <a:spcAft>
                <a:spcPts val="0"/>
              </a:spcAft>
              <a:buClr>
                <a:schemeClr val="dk2"/>
              </a:buClr>
              <a:buSzPts val="1500"/>
              <a:buChar char="■"/>
            </a:pPr>
            <a:r>
              <a:rPr lang="en-GB"/>
              <a:t>Language puts constraint on the order of words in a sentence</a:t>
            </a:r>
            <a:endParaRPr/>
          </a:p>
          <a:p>
            <a:pPr indent="-190500" lvl="0" marL="292100" rtl="0" algn="l">
              <a:lnSpc>
                <a:spcPct val="94000"/>
              </a:lnSpc>
              <a:spcBef>
                <a:spcPts val="900"/>
              </a:spcBef>
              <a:spcAft>
                <a:spcPts val="0"/>
              </a:spcAft>
              <a:buClr>
                <a:schemeClr val="dk2"/>
              </a:buClr>
              <a:buSzPts val="1500"/>
              <a:buNone/>
            </a:pPr>
            <a:r>
              <a:t/>
            </a:r>
            <a:endParaRPr/>
          </a:p>
          <a:p>
            <a:pPr indent="-285750" lvl="1" marL="685800" rtl="0" algn="l">
              <a:lnSpc>
                <a:spcPct val="94000"/>
              </a:lnSpc>
              <a:spcBef>
                <a:spcPts val="500"/>
              </a:spcBef>
              <a:spcAft>
                <a:spcPts val="0"/>
              </a:spcAft>
              <a:buClr>
                <a:schemeClr val="dk2"/>
              </a:buClr>
              <a:buSzPts val="1500"/>
              <a:buChar char="–"/>
            </a:pPr>
            <a:r>
              <a:rPr b="1" lang="en-GB"/>
              <a:t>book this prepared material have Manning’s from I</a:t>
            </a:r>
            <a:endParaRPr/>
          </a:p>
          <a:p>
            <a:pPr indent="0" lvl="1" marL="393700" rtl="0" algn="l">
              <a:lnSpc>
                <a:spcPct val="94000"/>
              </a:lnSpc>
              <a:spcBef>
                <a:spcPts val="500"/>
              </a:spcBef>
              <a:spcAft>
                <a:spcPts val="0"/>
              </a:spcAft>
              <a:buClr>
                <a:schemeClr val="dk2"/>
              </a:buClr>
              <a:buSzPts val="1500"/>
              <a:buNone/>
            </a:pPr>
            <a:r>
              <a:t/>
            </a:r>
            <a:endParaRPr/>
          </a:p>
          <a:p>
            <a:pPr indent="-285750" lvl="1" marL="685800" rtl="0" algn="l">
              <a:lnSpc>
                <a:spcPct val="94000"/>
              </a:lnSpc>
              <a:spcBef>
                <a:spcPts val="500"/>
              </a:spcBef>
              <a:spcAft>
                <a:spcPts val="0"/>
              </a:spcAft>
              <a:buClr>
                <a:schemeClr val="dk2"/>
              </a:buClr>
              <a:buSzPts val="1500"/>
              <a:buChar char="–"/>
            </a:pPr>
            <a:r>
              <a:rPr b="1" lang="en-GB"/>
              <a:t>I have prepared this material from Manning’s book</a:t>
            </a:r>
            <a:endParaRPr/>
          </a:p>
          <a:p>
            <a:pPr indent="-285750" lvl="1" marL="685800" rtl="0" algn="l">
              <a:lnSpc>
                <a:spcPct val="94000"/>
              </a:lnSpc>
              <a:spcBef>
                <a:spcPts val="500"/>
              </a:spcBef>
              <a:spcAft>
                <a:spcPts val="0"/>
              </a:spcAft>
              <a:buClr>
                <a:schemeClr val="dk2"/>
              </a:buClr>
              <a:buSzPts val="1500"/>
              <a:buChar char="–"/>
            </a:pPr>
            <a:r>
              <a:rPr b="1" lang="en-GB"/>
              <a:t>This material, I have prepared from Manning’s book</a:t>
            </a:r>
            <a:endParaRPr/>
          </a:p>
          <a:p>
            <a:pPr indent="-285750" lvl="1" marL="685800" rtl="0" algn="l">
              <a:lnSpc>
                <a:spcPct val="94000"/>
              </a:lnSpc>
              <a:spcBef>
                <a:spcPts val="500"/>
              </a:spcBef>
              <a:spcAft>
                <a:spcPts val="0"/>
              </a:spcAft>
              <a:buClr>
                <a:schemeClr val="dk2"/>
              </a:buClr>
              <a:buSzPts val="1500"/>
              <a:buChar char="–"/>
            </a:pPr>
            <a:r>
              <a:rPr b="1" lang="en-GB"/>
              <a:t>From Manning’s book I have prepared this material</a:t>
            </a:r>
            <a:endParaRPr/>
          </a:p>
          <a:p>
            <a:pPr indent="-285750" lvl="1" marL="685800" rtl="0" algn="l">
              <a:lnSpc>
                <a:spcPct val="94000"/>
              </a:lnSpc>
              <a:spcBef>
                <a:spcPts val="500"/>
              </a:spcBef>
              <a:spcAft>
                <a:spcPts val="0"/>
              </a:spcAft>
              <a:buClr>
                <a:schemeClr val="dk2"/>
              </a:buClr>
              <a:buSzPts val="1500"/>
              <a:buChar char="–"/>
            </a:pPr>
            <a:r>
              <a:rPr b="1" lang="en-GB"/>
              <a:t>Prepared this material I have from Manning’s book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txBox="1"/>
          <p:nvPr>
            <p:ph type="title"/>
          </p:nvPr>
        </p:nvSpPr>
        <p:spPr>
          <a:xfrm>
            <a:off x="1028700" y="514350"/>
            <a:ext cx="7200900" cy="6171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Structure and Semantics</a:t>
            </a:r>
            <a:endParaRPr/>
          </a:p>
        </p:txBody>
      </p:sp>
      <p:sp>
        <p:nvSpPr>
          <p:cNvPr id="378" name="Google Shape;378;p52"/>
          <p:cNvSpPr txBox="1"/>
          <p:nvPr>
            <p:ph idx="1" type="body"/>
          </p:nvPr>
        </p:nvSpPr>
        <p:spPr>
          <a:xfrm>
            <a:off x="1028700" y="1131225"/>
            <a:ext cx="7734300" cy="3754200"/>
          </a:xfrm>
          <a:prstGeom prst="rect">
            <a:avLst/>
          </a:prstGeom>
          <a:noFill/>
          <a:ln>
            <a:noFill/>
          </a:ln>
        </p:spPr>
        <p:txBody>
          <a:bodyPr anchorCtr="0" anchor="t" bIns="34275" lIns="68575" spcFirstLastPara="1" rIns="68575" wrap="square" tIns="34275">
            <a:normAutofit/>
          </a:bodyPr>
          <a:lstStyle/>
          <a:p>
            <a:pPr indent="-298450" lvl="0" marL="292100" rtl="0" algn="l">
              <a:lnSpc>
                <a:spcPct val="94000"/>
              </a:lnSpc>
              <a:spcBef>
                <a:spcPts val="0"/>
              </a:spcBef>
              <a:spcAft>
                <a:spcPts val="0"/>
              </a:spcAft>
              <a:buClr>
                <a:schemeClr val="dk2"/>
              </a:buClr>
              <a:buSzPts val="1700"/>
              <a:buChar char="■"/>
            </a:pPr>
            <a:r>
              <a:rPr lang="en-GB" sz="1700"/>
              <a:t>A syntactic analysis of a sentence tells us how to determine the meaning of the sentence from the meaning of the words</a:t>
            </a:r>
            <a:endParaRPr sz="1700"/>
          </a:p>
          <a:p>
            <a:pPr indent="-190500" lvl="0" marL="292100" rtl="0" algn="l">
              <a:lnSpc>
                <a:spcPct val="94000"/>
              </a:lnSpc>
              <a:spcBef>
                <a:spcPts val="900"/>
              </a:spcBef>
              <a:spcAft>
                <a:spcPts val="0"/>
              </a:spcAft>
              <a:buClr>
                <a:schemeClr val="dk2"/>
              </a:buClr>
              <a:buSzPts val="1500"/>
              <a:buNone/>
            </a:pPr>
            <a:r>
              <a:t/>
            </a:r>
            <a:endParaRPr sz="1700"/>
          </a:p>
          <a:p>
            <a:pPr indent="-298450" lvl="1" marL="685800" rtl="0" algn="l">
              <a:lnSpc>
                <a:spcPct val="94000"/>
              </a:lnSpc>
              <a:spcBef>
                <a:spcPts val="500"/>
              </a:spcBef>
              <a:spcAft>
                <a:spcPts val="0"/>
              </a:spcAft>
              <a:buClr>
                <a:schemeClr val="dk2"/>
              </a:buClr>
              <a:buSzPts val="1700"/>
              <a:buChar char="–"/>
            </a:pPr>
            <a:r>
              <a:rPr lang="en-GB" sz="1700"/>
              <a:t>Ayan gave a book to Nayan</a:t>
            </a:r>
            <a:endParaRPr sz="1700"/>
          </a:p>
          <a:p>
            <a:pPr indent="-298450" lvl="1" marL="685800" rtl="0" algn="l">
              <a:lnSpc>
                <a:spcPct val="94000"/>
              </a:lnSpc>
              <a:spcBef>
                <a:spcPts val="500"/>
              </a:spcBef>
              <a:spcAft>
                <a:spcPts val="0"/>
              </a:spcAft>
              <a:buClr>
                <a:schemeClr val="dk2"/>
              </a:buClr>
              <a:buSzPts val="1700"/>
              <a:buChar char="–"/>
            </a:pPr>
            <a:r>
              <a:rPr lang="en-GB" sz="1700"/>
              <a:t>Nayan gave a book to Ayan </a:t>
            </a:r>
            <a:endParaRPr sz="1700"/>
          </a:p>
          <a:p>
            <a:pPr indent="-298450" lvl="7" marL="2743200" rtl="0" algn="l">
              <a:lnSpc>
                <a:spcPct val="94000"/>
              </a:lnSpc>
              <a:spcBef>
                <a:spcPts val="500"/>
              </a:spcBef>
              <a:spcAft>
                <a:spcPts val="0"/>
              </a:spcAft>
              <a:buClr>
                <a:srgbClr val="C00000"/>
              </a:buClr>
              <a:buSzPts val="1700"/>
              <a:buChar char="–"/>
            </a:pPr>
            <a:r>
              <a:rPr b="1" lang="en-GB" sz="1700">
                <a:solidFill>
                  <a:srgbClr val="C00000"/>
                </a:solidFill>
              </a:rPr>
              <a:t>Order matters</a:t>
            </a:r>
            <a:endParaRPr b="1" sz="1700">
              <a:solidFill>
                <a:schemeClr val="dk1"/>
              </a:solidFill>
            </a:endParaRPr>
          </a:p>
          <a:p>
            <a:pPr indent="-165100" lvl="7" marL="2743200" rtl="0" algn="l">
              <a:lnSpc>
                <a:spcPct val="94000"/>
              </a:lnSpc>
              <a:spcBef>
                <a:spcPts val="500"/>
              </a:spcBef>
              <a:spcAft>
                <a:spcPts val="0"/>
              </a:spcAft>
              <a:buClr>
                <a:schemeClr val="dk2"/>
              </a:buClr>
              <a:buSzPts val="2000"/>
              <a:buNone/>
            </a:pPr>
            <a:r>
              <a:rPr b="1" lang="en-GB" sz="1700">
                <a:solidFill>
                  <a:schemeClr val="dk1"/>
                </a:solidFill>
              </a:rPr>
              <a:t>Who owns the book now?</a:t>
            </a:r>
            <a:endParaRPr b="1" sz="1700">
              <a:solidFill>
                <a:schemeClr val="dk1"/>
              </a:solidFill>
            </a:endParaRPr>
          </a:p>
          <a:p>
            <a:pPr indent="-165100" lvl="7" marL="2743200" rtl="0" algn="l">
              <a:lnSpc>
                <a:spcPct val="94000"/>
              </a:lnSpc>
              <a:spcBef>
                <a:spcPts val="500"/>
              </a:spcBef>
              <a:spcAft>
                <a:spcPts val="0"/>
              </a:spcAft>
              <a:buClr>
                <a:schemeClr val="dk2"/>
              </a:buClr>
              <a:buSzPts val="2000"/>
              <a:buNone/>
            </a:pPr>
            <a:r>
              <a:t/>
            </a:r>
            <a:endParaRPr b="1" sz="1700">
              <a:solidFill>
                <a:schemeClr val="dk1"/>
              </a:solidFill>
            </a:endParaRPr>
          </a:p>
          <a:p>
            <a:pPr indent="-298450" lvl="0" marL="292100" rtl="0" algn="l">
              <a:lnSpc>
                <a:spcPct val="94000"/>
              </a:lnSpc>
              <a:spcBef>
                <a:spcPts val="900"/>
              </a:spcBef>
              <a:spcAft>
                <a:spcPts val="0"/>
              </a:spcAft>
              <a:buClr>
                <a:schemeClr val="dk1"/>
              </a:buClr>
              <a:buSzPts val="1700"/>
              <a:buChar char="■"/>
            </a:pPr>
            <a:r>
              <a:rPr b="1" lang="en-GB" sz="1700">
                <a:solidFill>
                  <a:schemeClr val="dk1"/>
                </a:solidFill>
              </a:rPr>
              <a:t>Phrase tree </a:t>
            </a:r>
            <a:r>
              <a:rPr lang="en-GB" sz="1700">
                <a:solidFill>
                  <a:schemeClr val="dk1"/>
                </a:solidFill>
              </a:rPr>
              <a:t>helps in understanding the structure</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Phrase Structure Tree</a:t>
            </a:r>
            <a:endParaRPr/>
          </a:p>
        </p:txBody>
      </p:sp>
      <p:sp>
        <p:nvSpPr>
          <p:cNvPr id="384" name="Google Shape;384;p53"/>
          <p:cNvSpPr txBox="1"/>
          <p:nvPr>
            <p:ph idx="1" type="body"/>
          </p:nvPr>
        </p:nvSpPr>
        <p:spPr>
          <a:xfrm>
            <a:off x="1028700" y="1714500"/>
            <a:ext cx="7200900" cy="26862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lang="en-GB" sz="1800">
                <a:solidFill>
                  <a:srgbClr val="001D35"/>
                </a:solidFill>
                <a:highlight>
                  <a:srgbClr val="FFFFFF"/>
                </a:highlight>
                <a:latin typeface="Roboto"/>
                <a:ea typeface="Roboto"/>
                <a:cs typeface="Roboto"/>
                <a:sym typeface="Roboto"/>
              </a:rPr>
              <a:t>A phrase structure tree (PS tree) is a graphic representation of how a speaker understands the structure of sentences in their language. </a:t>
            </a:r>
            <a:endParaRPr sz="1800">
              <a:solidFill>
                <a:srgbClr val="001D35"/>
              </a:solidFill>
              <a:highlight>
                <a:srgbClr val="FFFFFF"/>
              </a:highlight>
              <a:latin typeface="Roboto"/>
              <a:ea typeface="Roboto"/>
              <a:cs typeface="Roboto"/>
              <a:sym typeface="Roboto"/>
            </a:endParaRPr>
          </a:p>
          <a:p>
            <a:pPr indent="0" lvl="0" marL="0" rtl="0" algn="l">
              <a:lnSpc>
                <a:spcPct val="150000"/>
              </a:lnSpc>
              <a:spcBef>
                <a:spcPts val="800"/>
              </a:spcBef>
              <a:spcAft>
                <a:spcPts val="200"/>
              </a:spcAft>
              <a:buNone/>
            </a:pPr>
            <a:r>
              <a:rPr lang="en-GB" sz="1800">
                <a:solidFill>
                  <a:srgbClr val="001D35"/>
                </a:solidFill>
                <a:highlight>
                  <a:srgbClr val="FFFFFF"/>
                </a:highlight>
                <a:latin typeface="Roboto"/>
                <a:ea typeface="Roboto"/>
                <a:cs typeface="Roboto"/>
                <a:sym typeface="Roboto"/>
              </a:rPr>
              <a:t>It shows that a sentence is a </a:t>
            </a:r>
            <a:r>
              <a:rPr b="1" lang="en-GB" sz="1800">
                <a:solidFill>
                  <a:srgbClr val="001D35"/>
                </a:solidFill>
                <a:highlight>
                  <a:srgbClr val="FFFFFF"/>
                </a:highlight>
                <a:latin typeface="Roboto"/>
                <a:ea typeface="Roboto"/>
                <a:cs typeface="Roboto"/>
                <a:sym typeface="Roboto"/>
              </a:rPr>
              <a:t>linear string of words</a:t>
            </a:r>
            <a:r>
              <a:rPr lang="en-GB" sz="1800">
                <a:solidFill>
                  <a:srgbClr val="001D35"/>
                </a:solidFill>
                <a:highlight>
                  <a:srgbClr val="FFFFFF"/>
                </a:highlight>
                <a:latin typeface="Roboto"/>
                <a:ea typeface="Roboto"/>
                <a:cs typeface="Roboto"/>
                <a:sym typeface="Roboto"/>
              </a:rPr>
              <a:t> and a </a:t>
            </a:r>
            <a:r>
              <a:rPr b="1" lang="en-GB" sz="1800">
                <a:solidFill>
                  <a:srgbClr val="001D35"/>
                </a:solidFill>
                <a:highlight>
                  <a:srgbClr val="FFFFFF"/>
                </a:highlight>
                <a:latin typeface="Roboto"/>
                <a:ea typeface="Roboto"/>
                <a:cs typeface="Roboto"/>
                <a:sym typeface="Roboto"/>
              </a:rPr>
              <a:t>hierarchical structure with phrases nested within phrases</a:t>
            </a:r>
            <a:endParaRPr b="1"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829144" y="185681"/>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Marks Distribution</a:t>
            </a:r>
            <a:endParaRPr/>
          </a:p>
        </p:txBody>
      </p:sp>
      <p:sp>
        <p:nvSpPr>
          <p:cNvPr id="151" name="Google Shape;151;p27"/>
          <p:cNvSpPr txBox="1"/>
          <p:nvPr>
            <p:ph idx="1" type="body"/>
          </p:nvPr>
        </p:nvSpPr>
        <p:spPr>
          <a:xfrm>
            <a:off x="1314675" y="915581"/>
            <a:ext cx="6608400" cy="38031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0"/>
              </a:spcBef>
              <a:spcAft>
                <a:spcPts val="0"/>
              </a:spcAft>
              <a:buNone/>
            </a:pPr>
            <a:r>
              <a:rPr lang="en-GB">
                <a:solidFill>
                  <a:srgbClr val="13150D"/>
                </a:solidFill>
              </a:rPr>
              <a:t>Written Exams </a:t>
            </a:r>
            <a:endParaRPr>
              <a:solidFill>
                <a:srgbClr val="13150D"/>
              </a:solidFill>
            </a:endParaRPr>
          </a:p>
          <a:p>
            <a:pPr indent="342900" lvl="0" marL="0" rtl="0" algn="l">
              <a:lnSpc>
                <a:spcPct val="115000"/>
              </a:lnSpc>
              <a:spcBef>
                <a:spcPts val="500"/>
              </a:spcBef>
              <a:spcAft>
                <a:spcPts val="0"/>
              </a:spcAft>
              <a:buNone/>
            </a:pPr>
            <a:r>
              <a:rPr lang="en-GB">
                <a:solidFill>
                  <a:srgbClr val="13150D"/>
                </a:solidFill>
              </a:rPr>
              <a:t>Minor 1 - 10</a:t>
            </a:r>
            <a:endParaRPr>
              <a:solidFill>
                <a:srgbClr val="13150D"/>
              </a:solidFill>
            </a:endParaRPr>
          </a:p>
          <a:p>
            <a:pPr indent="342900" lvl="0" marL="0" rtl="0" algn="l">
              <a:lnSpc>
                <a:spcPct val="115000"/>
              </a:lnSpc>
              <a:spcBef>
                <a:spcPts val="500"/>
              </a:spcBef>
              <a:spcAft>
                <a:spcPts val="0"/>
              </a:spcAft>
              <a:buNone/>
            </a:pPr>
            <a:r>
              <a:rPr lang="en-GB">
                <a:solidFill>
                  <a:srgbClr val="13150D"/>
                </a:solidFill>
              </a:rPr>
              <a:t>Minor 2 - 10</a:t>
            </a:r>
            <a:endParaRPr>
              <a:solidFill>
                <a:srgbClr val="13150D"/>
              </a:solidFill>
            </a:endParaRPr>
          </a:p>
          <a:p>
            <a:pPr indent="342900" lvl="0" marL="0" rtl="0" algn="l">
              <a:lnSpc>
                <a:spcPct val="115000"/>
              </a:lnSpc>
              <a:spcBef>
                <a:spcPts val="500"/>
              </a:spcBef>
              <a:spcAft>
                <a:spcPts val="0"/>
              </a:spcAft>
              <a:buNone/>
            </a:pPr>
            <a:r>
              <a:rPr lang="en-GB">
                <a:solidFill>
                  <a:srgbClr val="13150D"/>
                </a:solidFill>
              </a:rPr>
              <a:t>Major - 20</a:t>
            </a:r>
            <a:endParaRPr>
              <a:solidFill>
                <a:srgbClr val="13150D"/>
              </a:solidFill>
            </a:endParaRPr>
          </a:p>
          <a:p>
            <a:pPr indent="0" lvl="0" marL="0" rtl="0" algn="l">
              <a:lnSpc>
                <a:spcPct val="115000"/>
              </a:lnSpc>
              <a:spcBef>
                <a:spcPts val="500"/>
              </a:spcBef>
              <a:spcAft>
                <a:spcPts val="0"/>
              </a:spcAft>
              <a:buNone/>
            </a:pPr>
            <a:r>
              <a:t/>
            </a:r>
            <a:endParaRPr>
              <a:solidFill>
                <a:srgbClr val="13150D"/>
              </a:solidFill>
            </a:endParaRPr>
          </a:p>
          <a:p>
            <a:pPr indent="0" lvl="0" marL="0" rtl="0" algn="l">
              <a:lnSpc>
                <a:spcPct val="115000"/>
              </a:lnSpc>
              <a:spcBef>
                <a:spcPts val="500"/>
              </a:spcBef>
              <a:spcAft>
                <a:spcPts val="0"/>
              </a:spcAft>
              <a:buNone/>
            </a:pPr>
            <a:r>
              <a:rPr lang="en-GB">
                <a:solidFill>
                  <a:srgbClr val="13150D"/>
                </a:solidFill>
              </a:rPr>
              <a:t>Coding Assignments - 30 - </a:t>
            </a:r>
            <a:endParaRPr>
              <a:solidFill>
                <a:srgbClr val="13150D"/>
              </a:solidFill>
            </a:endParaRPr>
          </a:p>
          <a:p>
            <a:pPr indent="0" lvl="0" marL="0" rtl="0" algn="l">
              <a:lnSpc>
                <a:spcPct val="115000"/>
              </a:lnSpc>
              <a:spcBef>
                <a:spcPts val="500"/>
              </a:spcBef>
              <a:spcAft>
                <a:spcPts val="0"/>
              </a:spcAft>
              <a:buNone/>
            </a:pPr>
            <a:r>
              <a:rPr lang="en-GB">
                <a:solidFill>
                  <a:srgbClr val="13150D"/>
                </a:solidFill>
              </a:rPr>
              <a:t>Groups will have to be formed at the beginning and continued throughout</a:t>
            </a:r>
            <a:endParaRPr>
              <a:solidFill>
                <a:srgbClr val="13150D"/>
              </a:solidFill>
            </a:endParaRPr>
          </a:p>
          <a:p>
            <a:pPr indent="0" lvl="0" marL="0" rtl="0" algn="l">
              <a:lnSpc>
                <a:spcPct val="115000"/>
              </a:lnSpc>
              <a:spcBef>
                <a:spcPts val="500"/>
              </a:spcBef>
              <a:spcAft>
                <a:spcPts val="0"/>
              </a:spcAft>
              <a:buClr>
                <a:schemeClr val="dk1"/>
              </a:buClr>
              <a:buSzPts val="800"/>
              <a:buFont typeface="Arial"/>
              <a:buNone/>
            </a:pPr>
            <a:r>
              <a:rPr b="1" i="1" lang="en-GB">
                <a:solidFill>
                  <a:srgbClr val="13150D"/>
                </a:solidFill>
              </a:rPr>
              <a:t>Timeliness, Documentation, Code quality, Results</a:t>
            </a:r>
            <a:endParaRPr b="1" i="1">
              <a:solidFill>
                <a:srgbClr val="13150D"/>
              </a:solidFill>
            </a:endParaRPr>
          </a:p>
          <a:p>
            <a:pPr indent="0" lvl="0" marL="0" rtl="0" algn="l">
              <a:lnSpc>
                <a:spcPct val="115000"/>
              </a:lnSpc>
              <a:spcBef>
                <a:spcPts val="500"/>
              </a:spcBef>
              <a:spcAft>
                <a:spcPts val="0"/>
              </a:spcAft>
              <a:buNone/>
            </a:pPr>
            <a:r>
              <a:t/>
            </a:r>
            <a:endParaRPr>
              <a:solidFill>
                <a:srgbClr val="13150D"/>
              </a:solidFill>
            </a:endParaRPr>
          </a:p>
          <a:p>
            <a:pPr indent="0" lvl="0" marL="0" rtl="0" algn="l">
              <a:lnSpc>
                <a:spcPct val="115000"/>
              </a:lnSpc>
              <a:spcBef>
                <a:spcPts val="500"/>
              </a:spcBef>
              <a:spcAft>
                <a:spcPts val="0"/>
              </a:spcAft>
              <a:buNone/>
            </a:pPr>
            <a:r>
              <a:rPr lang="en-GB">
                <a:solidFill>
                  <a:srgbClr val="13150D"/>
                </a:solidFill>
              </a:rPr>
              <a:t>Assignment Presentations / Paper Reading and Presentation/ Viva Voce - 30</a:t>
            </a:r>
            <a:endParaRPr>
              <a:solidFill>
                <a:srgbClr val="13150D"/>
              </a:solidFill>
            </a:endParaRPr>
          </a:p>
          <a:p>
            <a:pPr indent="-254000" lvl="0" marL="342900" rtl="0" algn="l">
              <a:lnSpc>
                <a:spcPct val="115000"/>
              </a:lnSpc>
              <a:spcBef>
                <a:spcPts val="500"/>
              </a:spcBef>
              <a:spcAft>
                <a:spcPts val="0"/>
              </a:spcAft>
              <a:buClr>
                <a:srgbClr val="13150D"/>
              </a:buClr>
              <a:buSzPts val="1400"/>
              <a:buChar char="-"/>
            </a:pPr>
            <a:r>
              <a:rPr b="1" i="1" lang="en-GB">
                <a:solidFill>
                  <a:srgbClr val="13150D"/>
                </a:solidFill>
              </a:rPr>
              <a:t>Interaction with individuals</a:t>
            </a:r>
            <a:endParaRPr b="1" i="1">
              <a:solidFill>
                <a:srgbClr val="13150D"/>
              </a:solidFill>
            </a:endParaRPr>
          </a:p>
          <a:p>
            <a:pPr indent="-254000" lvl="0" marL="342900" rtl="0" algn="l">
              <a:lnSpc>
                <a:spcPct val="115000"/>
              </a:lnSpc>
              <a:spcBef>
                <a:spcPts val="0"/>
              </a:spcBef>
              <a:spcAft>
                <a:spcPts val="0"/>
              </a:spcAft>
              <a:buClr>
                <a:srgbClr val="13150D"/>
              </a:buClr>
              <a:buSzPts val="1400"/>
              <a:buChar char="-"/>
            </a:pPr>
            <a:r>
              <a:rPr b="1" i="1" lang="en-GB">
                <a:solidFill>
                  <a:srgbClr val="13150D"/>
                </a:solidFill>
              </a:rPr>
              <a:t>Dependance on Coding assignments may be there</a:t>
            </a:r>
            <a:endParaRPr b="1" i="1">
              <a:solidFill>
                <a:srgbClr val="13150D"/>
              </a:solidFill>
            </a:endParaRPr>
          </a:p>
          <a:p>
            <a:pPr indent="-254000" lvl="0" marL="342900" rtl="0" algn="l">
              <a:lnSpc>
                <a:spcPct val="115000"/>
              </a:lnSpc>
              <a:spcBef>
                <a:spcPts val="0"/>
              </a:spcBef>
              <a:spcAft>
                <a:spcPts val="0"/>
              </a:spcAft>
              <a:buClr>
                <a:srgbClr val="13150D"/>
              </a:buClr>
              <a:buSzPts val="1400"/>
              <a:buChar char="-"/>
            </a:pPr>
            <a:r>
              <a:rPr lang="en-GB">
                <a:solidFill>
                  <a:srgbClr val="13150D"/>
                </a:solidFill>
              </a:rPr>
              <a:t>Even if team assignments - marks will be awarded based on individual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POS and  NLP tasks</a:t>
            </a:r>
            <a:endParaRPr/>
          </a:p>
        </p:txBody>
      </p:sp>
      <p:sp>
        <p:nvSpPr>
          <p:cNvPr id="390" name="Google Shape;390;p54"/>
          <p:cNvSpPr txBox="1"/>
          <p:nvPr>
            <p:ph idx="1" type="body"/>
          </p:nvPr>
        </p:nvSpPr>
        <p:spPr>
          <a:xfrm>
            <a:off x="1028700" y="1491469"/>
            <a:ext cx="7200900" cy="2686200"/>
          </a:xfrm>
          <a:prstGeom prst="rect">
            <a:avLst/>
          </a:prstGeom>
          <a:noFill/>
          <a:ln>
            <a:noFill/>
          </a:ln>
        </p:spPr>
        <p:txBody>
          <a:bodyPr anchorCtr="0" anchor="t" bIns="34275" lIns="68575" spcFirstLastPara="1" rIns="68575" wrap="square" tIns="34275">
            <a:normAutofit fontScale="92500" lnSpcReduction="20000"/>
          </a:bodyPr>
          <a:lstStyle/>
          <a:p>
            <a:pPr indent="-190500" lvl="0" marL="292100" rtl="0" algn="l">
              <a:lnSpc>
                <a:spcPct val="94000"/>
              </a:lnSpc>
              <a:spcBef>
                <a:spcPts val="0"/>
              </a:spcBef>
              <a:spcAft>
                <a:spcPts val="0"/>
              </a:spcAft>
              <a:buClr>
                <a:schemeClr val="dk2"/>
              </a:buClr>
              <a:buSzPct val="100000"/>
              <a:buNone/>
            </a:pPr>
            <a:r>
              <a:t/>
            </a:r>
            <a:endParaRPr b="1"/>
          </a:p>
          <a:p>
            <a:pPr indent="-307975" lvl="0" marL="292100" rtl="0" algn="l">
              <a:lnSpc>
                <a:spcPct val="94000"/>
              </a:lnSpc>
              <a:spcBef>
                <a:spcPts val="900"/>
              </a:spcBef>
              <a:spcAft>
                <a:spcPts val="0"/>
              </a:spcAft>
              <a:buClr>
                <a:schemeClr val="dk2"/>
              </a:buClr>
              <a:buSzPct val="100000"/>
              <a:buChar char="■"/>
            </a:pPr>
            <a:r>
              <a:rPr b="1" lang="en-GB" sz="2000"/>
              <a:t>Noun </a:t>
            </a:r>
            <a:endParaRPr sz="2000"/>
          </a:p>
          <a:p>
            <a:pPr indent="-307975" lvl="1" marL="685800" rtl="0" algn="l">
              <a:lnSpc>
                <a:spcPct val="94000"/>
              </a:lnSpc>
              <a:spcBef>
                <a:spcPts val="500"/>
              </a:spcBef>
              <a:spcAft>
                <a:spcPts val="0"/>
              </a:spcAft>
              <a:buClr>
                <a:schemeClr val="dk2"/>
              </a:buClr>
              <a:buSzPct val="100000"/>
              <a:buChar char="–"/>
            </a:pPr>
            <a:r>
              <a:rPr b="1" lang="en-GB" sz="2000"/>
              <a:t>names of people / place /organizations /concepts</a:t>
            </a:r>
            <a:endParaRPr sz="2000"/>
          </a:p>
          <a:p>
            <a:pPr indent="0" lvl="0" marL="292100" rtl="0" algn="l">
              <a:lnSpc>
                <a:spcPct val="94000"/>
              </a:lnSpc>
              <a:spcBef>
                <a:spcPts val="900"/>
              </a:spcBef>
              <a:spcAft>
                <a:spcPts val="0"/>
              </a:spcAft>
              <a:buNone/>
            </a:pPr>
            <a:r>
              <a:t/>
            </a:r>
            <a:endParaRPr sz="2000"/>
          </a:p>
          <a:p>
            <a:pPr indent="-307975" lvl="0" marL="292100" rtl="0" algn="l">
              <a:lnSpc>
                <a:spcPct val="94000"/>
              </a:lnSpc>
              <a:spcBef>
                <a:spcPts val="900"/>
              </a:spcBef>
              <a:spcAft>
                <a:spcPts val="0"/>
              </a:spcAft>
              <a:buClr>
                <a:schemeClr val="dk2"/>
              </a:buClr>
              <a:buSzPct val="100000"/>
              <a:buChar char="■"/>
            </a:pPr>
            <a:r>
              <a:rPr lang="en-GB" sz="2000"/>
              <a:t>V</a:t>
            </a:r>
            <a:r>
              <a:rPr b="1" i="1" lang="en-GB" sz="2000"/>
              <a:t>erb</a:t>
            </a:r>
            <a:endParaRPr sz="2000"/>
          </a:p>
          <a:p>
            <a:pPr indent="-307975" lvl="1" marL="685800" rtl="0" algn="l">
              <a:lnSpc>
                <a:spcPct val="94000"/>
              </a:lnSpc>
              <a:spcBef>
                <a:spcPts val="500"/>
              </a:spcBef>
              <a:spcAft>
                <a:spcPts val="0"/>
              </a:spcAft>
              <a:buClr>
                <a:schemeClr val="dk2"/>
              </a:buClr>
              <a:buSzPct val="100000"/>
              <a:buChar char="–"/>
            </a:pPr>
            <a:r>
              <a:rPr b="1" lang="en-GB" sz="2000"/>
              <a:t>Express action</a:t>
            </a:r>
            <a:endParaRPr b="1" i="1" sz="2000"/>
          </a:p>
          <a:p>
            <a:pPr indent="0" lvl="0" marL="292100" rtl="0" algn="l">
              <a:lnSpc>
                <a:spcPct val="94000"/>
              </a:lnSpc>
              <a:spcBef>
                <a:spcPts val="900"/>
              </a:spcBef>
              <a:spcAft>
                <a:spcPts val="0"/>
              </a:spcAft>
              <a:buNone/>
            </a:pPr>
            <a:r>
              <a:t/>
            </a:r>
            <a:endParaRPr b="1" i="1" sz="2000"/>
          </a:p>
          <a:p>
            <a:pPr indent="-307975" lvl="0" marL="292100" rtl="0" algn="l">
              <a:lnSpc>
                <a:spcPct val="94000"/>
              </a:lnSpc>
              <a:spcBef>
                <a:spcPts val="900"/>
              </a:spcBef>
              <a:spcAft>
                <a:spcPts val="0"/>
              </a:spcAft>
              <a:buClr>
                <a:schemeClr val="dk2"/>
              </a:buClr>
              <a:buSzPct val="100000"/>
              <a:buChar char="■"/>
            </a:pPr>
            <a:r>
              <a:rPr b="1" i="1" lang="en-GB" sz="2000"/>
              <a:t>Adjective </a:t>
            </a:r>
            <a:endParaRPr sz="2000"/>
          </a:p>
          <a:p>
            <a:pPr indent="-307975" lvl="1" marL="685800" rtl="0" algn="l">
              <a:lnSpc>
                <a:spcPct val="94000"/>
              </a:lnSpc>
              <a:spcBef>
                <a:spcPts val="500"/>
              </a:spcBef>
              <a:spcAft>
                <a:spcPts val="0"/>
              </a:spcAft>
              <a:buClr>
                <a:schemeClr val="dk2"/>
              </a:buClr>
              <a:buSzPct val="100000"/>
              <a:buChar char="–"/>
            </a:pPr>
            <a:r>
              <a:rPr b="1" i="1" lang="en-GB" sz="2000"/>
              <a:t>Describe properties of Noun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ph type="title"/>
          </p:nvPr>
        </p:nvSpPr>
        <p:spPr>
          <a:xfrm>
            <a:off x="1028700" y="514351"/>
            <a:ext cx="7200900" cy="595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Named Entity Recognition</a:t>
            </a:r>
            <a:endParaRPr/>
          </a:p>
        </p:txBody>
      </p:sp>
      <p:sp>
        <p:nvSpPr>
          <p:cNvPr id="396" name="Google Shape;396;p55"/>
          <p:cNvSpPr txBox="1"/>
          <p:nvPr>
            <p:ph idx="1" type="body"/>
          </p:nvPr>
        </p:nvSpPr>
        <p:spPr>
          <a:xfrm>
            <a:off x="1028700" y="1190625"/>
            <a:ext cx="7200900" cy="3607800"/>
          </a:xfrm>
          <a:prstGeom prst="rect">
            <a:avLst/>
          </a:prstGeom>
          <a:noFill/>
          <a:ln>
            <a:noFill/>
          </a:ln>
        </p:spPr>
        <p:txBody>
          <a:bodyPr anchorCtr="0" anchor="t" bIns="34275" lIns="68575" spcFirstLastPara="1" rIns="68575" wrap="square" tIns="34275">
            <a:normAutofit lnSpcReduction="20000"/>
          </a:bodyPr>
          <a:lstStyle/>
          <a:p>
            <a:pPr indent="-311150" lvl="0" marL="292100" rtl="0" algn="l">
              <a:lnSpc>
                <a:spcPct val="167000"/>
              </a:lnSpc>
              <a:spcBef>
                <a:spcPts val="500"/>
              </a:spcBef>
              <a:spcAft>
                <a:spcPts val="0"/>
              </a:spcAft>
              <a:buClr>
                <a:schemeClr val="dk1"/>
              </a:buClr>
              <a:buSzPts val="1700"/>
              <a:buFont typeface="Georgia"/>
              <a:buChar char="■"/>
            </a:pPr>
            <a:r>
              <a:rPr b="1" lang="en-GB" sz="1700">
                <a:solidFill>
                  <a:schemeClr val="dk1"/>
                </a:solidFill>
                <a:highlight>
                  <a:srgbClr val="FFFFFF"/>
                </a:highlight>
              </a:rPr>
              <a:t>What are Named entities</a:t>
            </a:r>
            <a:endParaRPr b="1" sz="1700">
              <a:solidFill>
                <a:schemeClr val="dk1"/>
              </a:solidFill>
              <a:highlight>
                <a:srgbClr val="FFFFFF"/>
              </a:highlight>
            </a:endParaRPr>
          </a:p>
          <a:p>
            <a:pPr indent="-311150" lvl="1" marL="685800" rtl="0" algn="l">
              <a:lnSpc>
                <a:spcPct val="167000"/>
              </a:lnSpc>
              <a:spcBef>
                <a:spcPts val="0"/>
              </a:spcBef>
              <a:spcAft>
                <a:spcPts val="0"/>
              </a:spcAft>
              <a:buClr>
                <a:schemeClr val="dk1"/>
              </a:buClr>
              <a:buSzPts val="1700"/>
              <a:buFont typeface="Georgia"/>
              <a:buChar char="–"/>
            </a:pPr>
            <a:r>
              <a:rPr lang="en-GB" sz="1700">
                <a:solidFill>
                  <a:schemeClr val="dk1"/>
                </a:solidFill>
                <a:highlight>
                  <a:srgbClr val="FFFFFF"/>
                </a:highlight>
              </a:rPr>
              <a:t>Named entities refer to the key subjects of a piece of text -  such as names of </a:t>
            </a:r>
            <a:r>
              <a:rPr b="1" lang="en-GB" sz="1700">
                <a:solidFill>
                  <a:schemeClr val="dk1"/>
                </a:solidFill>
                <a:highlight>
                  <a:srgbClr val="FFFFFF"/>
                </a:highlight>
              </a:rPr>
              <a:t>people</a:t>
            </a:r>
            <a:r>
              <a:rPr lang="en-GB" sz="1700">
                <a:solidFill>
                  <a:schemeClr val="dk1"/>
                </a:solidFill>
                <a:highlight>
                  <a:srgbClr val="FFFFFF"/>
                </a:highlight>
              </a:rPr>
              <a:t>, </a:t>
            </a:r>
            <a:r>
              <a:rPr b="1" lang="en-GB" sz="1700">
                <a:solidFill>
                  <a:schemeClr val="dk1"/>
                </a:solidFill>
                <a:highlight>
                  <a:srgbClr val="FFFFFF"/>
                </a:highlight>
              </a:rPr>
              <a:t>locations</a:t>
            </a:r>
            <a:r>
              <a:rPr lang="en-GB" sz="1700">
                <a:solidFill>
                  <a:schemeClr val="dk1"/>
                </a:solidFill>
                <a:highlight>
                  <a:srgbClr val="FFFFFF"/>
                </a:highlight>
              </a:rPr>
              <a:t>, c</a:t>
            </a:r>
            <a:r>
              <a:rPr b="1" lang="en-GB" sz="1700">
                <a:solidFill>
                  <a:schemeClr val="dk1"/>
                </a:solidFill>
                <a:highlight>
                  <a:srgbClr val="FFFFFF"/>
                </a:highlight>
              </a:rPr>
              <a:t>ompanies</a:t>
            </a:r>
            <a:r>
              <a:rPr lang="en-GB" sz="1700">
                <a:solidFill>
                  <a:schemeClr val="dk1"/>
                </a:solidFill>
                <a:highlight>
                  <a:srgbClr val="FFFFFF"/>
                </a:highlight>
              </a:rPr>
              <a:t>, </a:t>
            </a:r>
            <a:r>
              <a:rPr b="1" lang="en-GB" sz="1700">
                <a:solidFill>
                  <a:schemeClr val="dk1"/>
                </a:solidFill>
                <a:highlight>
                  <a:srgbClr val="FFFFFF"/>
                </a:highlight>
              </a:rPr>
              <a:t>events</a:t>
            </a:r>
            <a:r>
              <a:rPr lang="en-GB" sz="1700">
                <a:solidFill>
                  <a:schemeClr val="dk1"/>
                </a:solidFill>
                <a:highlight>
                  <a:srgbClr val="FFFFFF"/>
                </a:highlight>
              </a:rPr>
              <a:t> and </a:t>
            </a:r>
            <a:r>
              <a:rPr b="1" lang="en-GB" sz="1700">
                <a:solidFill>
                  <a:schemeClr val="dk1"/>
                </a:solidFill>
                <a:highlight>
                  <a:srgbClr val="FFFFFF"/>
                </a:highlight>
              </a:rPr>
              <a:t>products</a:t>
            </a:r>
            <a:r>
              <a:rPr lang="en-GB" sz="1700">
                <a:solidFill>
                  <a:schemeClr val="dk1"/>
                </a:solidFill>
                <a:highlight>
                  <a:srgbClr val="FFFFFF"/>
                </a:highlight>
              </a:rPr>
              <a:t>, as well as </a:t>
            </a:r>
            <a:r>
              <a:rPr b="1" lang="en-GB" sz="1700">
                <a:solidFill>
                  <a:schemeClr val="dk1"/>
                </a:solidFill>
                <a:highlight>
                  <a:srgbClr val="FFFFFF"/>
                </a:highlight>
              </a:rPr>
              <a:t>themes</a:t>
            </a:r>
            <a:r>
              <a:rPr lang="en-GB" sz="1700">
                <a:solidFill>
                  <a:schemeClr val="dk1"/>
                </a:solidFill>
                <a:highlight>
                  <a:srgbClr val="FFFFFF"/>
                </a:highlight>
              </a:rPr>
              <a:t>, </a:t>
            </a:r>
            <a:r>
              <a:rPr b="1" lang="en-GB" sz="1700">
                <a:solidFill>
                  <a:schemeClr val="dk1"/>
                </a:solidFill>
                <a:highlight>
                  <a:srgbClr val="FFFFFF"/>
                </a:highlight>
              </a:rPr>
              <a:t>dates</a:t>
            </a:r>
            <a:r>
              <a:rPr lang="en-GB" sz="1700">
                <a:solidFill>
                  <a:schemeClr val="dk1"/>
                </a:solidFill>
                <a:highlight>
                  <a:srgbClr val="FFFFFF"/>
                </a:highlight>
              </a:rPr>
              <a:t>, </a:t>
            </a:r>
            <a:r>
              <a:rPr b="1" lang="en-GB" sz="1700">
                <a:solidFill>
                  <a:schemeClr val="dk1"/>
                </a:solidFill>
                <a:highlight>
                  <a:srgbClr val="FFFFFF"/>
                </a:highlight>
              </a:rPr>
              <a:t>addresses</a:t>
            </a:r>
            <a:r>
              <a:rPr lang="en-GB" sz="1700">
                <a:solidFill>
                  <a:schemeClr val="dk1"/>
                </a:solidFill>
                <a:highlight>
                  <a:srgbClr val="FFFFFF"/>
                </a:highlight>
              </a:rPr>
              <a:t>, </a:t>
            </a:r>
            <a:r>
              <a:rPr b="1" lang="en-GB" sz="1700">
                <a:solidFill>
                  <a:schemeClr val="dk1"/>
                </a:solidFill>
                <a:highlight>
                  <a:srgbClr val="FFFFFF"/>
                </a:highlight>
              </a:rPr>
              <a:t>times, monetary values, percentages </a:t>
            </a:r>
            <a:r>
              <a:rPr lang="en-GB" sz="1700">
                <a:solidFill>
                  <a:schemeClr val="dk1"/>
                </a:solidFill>
                <a:highlight>
                  <a:srgbClr val="FFFFFF"/>
                </a:highlight>
              </a:rPr>
              <a:t>etc.</a:t>
            </a:r>
            <a:endParaRPr sz="1700">
              <a:solidFill>
                <a:schemeClr val="dk1"/>
              </a:solidFill>
              <a:highlight>
                <a:srgbClr val="FFFFFF"/>
              </a:highlight>
            </a:endParaRPr>
          </a:p>
          <a:p>
            <a:pPr indent="-298450" lvl="0" marL="292100" rtl="0" algn="l">
              <a:lnSpc>
                <a:spcPct val="94000"/>
              </a:lnSpc>
              <a:spcBef>
                <a:spcPts val="900"/>
              </a:spcBef>
              <a:spcAft>
                <a:spcPts val="0"/>
              </a:spcAft>
              <a:buClr>
                <a:schemeClr val="dk1"/>
              </a:buClr>
              <a:buSzPts val="1700"/>
              <a:buFont typeface="Georgia"/>
              <a:buChar char="■"/>
            </a:pPr>
            <a:r>
              <a:rPr b="1" lang="en-GB" sz="1700">
                <a:solidFill>
                  <a:schemeClr val="dk1"/>
                </a:solidFill>
                <a:highlight>
                  <a:srgbClr val="FFFFFF"/>
                </a:highlight>
              </a:rPr>
              <a:t>What is Named Entity Recognition</a:t>
            </a:r>
            <a:r>
              <a:rPr lang="en-GB" sz="1700">
                <a:solidFill>
                  <a:schemeClr val="dk1"/>
                </a:solidFill>
                <a:highlight>
                  <a:srgbClr val="FFFFFF"/>
                </a:highlight>
              </a:rPr>
              <a:t> </a:t>
            </a:r>
            <a:endParaRPr sz="1700">
              <a:solidFill>
                <a:schemeClr val="dk1"/>
              </a:solidFill>
              <a:highlight>
                <a:srgbClr val="FFFFFF"/>
              </a:highlight>
            </a:endParaRPr>
          </a:p>
          <a:p>
            <a:pPr indent="-311150" lvl="1" marL="685800" rtl="0" algn="l">
              <a:lnSpc>
                <a:spcPct val="94000"/>
              </a:lnSpc>
              <a:spcBef>
                <a:spcPts val="900"/>
              </a:spcBef>
              <a:spcAft>
                <a:spcPts val="0"/>
              </a:spcAft>
              <a:buClr>
                <a:schemeClr val="dk1"/>
              </a:buClr>
              <a:buSzPts val="1700"/>
              <a:buFont typeface="Georgia"/>
              <a:buChar char="–"/>
            </a:pPr>
            <a:r>
              <a:rPr lang="en-GB" sz="1700">
                <a:solidFill>
                  <a:schemeClr val="dk1"/>
                </a:solidFill>
                <a:highlight>
                  <a:srgbClr val="FFFFFF"/>
                </a:highlight>
              </a:rPr>
              <a:t>computational task of extracting and classifying Named Entities of predefined types from text</a:t>
            </a:r>
            <a:endParaRPr sz="1700">
              <a:solidFill>
                <a:schemeClr val="dk1"/>
              </a:solidFill>
              <a:highlight>
                <a:srgbClr val="FFFFFF"/>
              </a:highlight>
            </a:endParaRPr>
          </a:p>
          <a:p>
            <a:pPr indent="-298450" lvl="0" marL="292100" rtl="0" algn="l">
              <a:lnSpc>
                <a:spcPct val="94000"/>
              </a:lnSpc>
              <a:spcBef>
                <a:spcPts val="900"/>
              </a:spcBef>
              <a:spcAft>
                <a:spcPts val="0"/>
              </a:spcAft>
              <a:buClr>
                <a:schemeClr val="dk1"/>
              </a:buClr>
              <a:buSzPts val="1700"/>
              <a:buFont typeface="Georgia"/>
              <a:buChar char="■"/>
            </a:pPr>
            <a:r>
              <a:rPr b="1" lang="en-GB" sz="1700">
                <a:solidFill>
                  <a:schemeClr val="dk1"/>
                </a:solidFill>
                <a:highlight>
                  <a:srgbClr val="FFFFFF"/>
                </a:highlight>
              </a:rPr>
              <a:t>Why NER</a:t>
            </a:r>
            <a:r>
              <a:rPr lang="en-GB" sz="1700">
                <a:solidFill>
                  <a:schemeClr val="dk1"/>
                </a:solidFill>
                <a:highlight>
                  <a:srgbClr val="FFFFFF"/>
                </a:highlight>
              </a:rPr>
              <a:t> </a:t>
            </a:r>
            <a:endParaRPr sz="1700">
              <a:solidFill>
                <a:schemeClr val="dk1"/>
              </a:solidFill>
              <a:highlight>
                <a:srgbClr val="FFFFFF"/>
              </a:highlight>
            </a:endParaRPr>
          </a:p>
          <a:p>
            <a:pPr indent="-311150" lvl="1" marL="685800" rtl="0" algn="l">
              <a:lnSpc>
                <a:spcPct val="94000"/>
              </a:lnSpc>
              <a:spcBef>
                <a:spcPts val="900"/>
              </a:spcBef>
              <a:spcAft>
                <a:spcPts val="0"/>
              </a:spcAft>
              <a:buClr>
                <a:schemeClr val="dk1"/>
              </a:buClr>
              <a:buSzPts val="1700"/>
              <a:buFont typeface="Georgia"/>
              <a:buChar char="–"/>
            </a:pPr>
            <a:r>
              <a:rPr lang="en-GB" sz="1700">
                <a:solidFill>
                  <a:schemeClr val="dk1"/>
                </a:solidFill>
                <a:highlight>
                  <a:srgbClr val="FFFFFF"/>
                </a:highlight>
              </a:rPr>
              <a:t>Automates the task of quickly extracting key information from large amounts of text data</a:t>
            </a:r>
            <a:endParaRPr sz="1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6"/>
          <p:cNvPicPr preferRelativeResize="0"/>
          <p:nvPr/>
        </p:nvPicPr>
        <p:blipFill rotWithShape="1">
          <a:blip r:embed="rId3">
            <a:alphaModFix/>
          </a:blip>
          <a:srcRect b="-7340" l="-1610" r="1610" t="31352"/>
          <a:stretch/>
        </p:blipFill>
        <p:spPr>
          <a:xfrm>
            <a:off x="575175" y="58669"/>
            <a:ext cx="5930907" cy="2793694"/>
          </a:xfrm>
          <a:prstGeom prst="rect">
            <a:avLst/>
          </a:prstGeom>
          <a:noFill/>
          <a:ln cap="flat" cmpd="sng" w="9525">
            <a:solidFill>
              <a:schemeClr val="dk1"/>
            </a:solidFill>
            <a:prstDash val="solid"/>
            <a:round/>
            <a:headEnd len="sm" w="sm" type="none"/>
            <a:tailEnd len="sm" w="sm" type="none"/>
          </a:ln>
        </p:spPr>
      </p:pic>
      <p:pic>
        <p:nvPicPr>
          <p:cNvPr id="402" name="Google Shape;402;p56"/>
          <p:cNvPicPr preferRelativeResize="0"/>
          <p:nvPr/>
        </p:nvPicPr>
        <p:blipFill rotWithShape="1">
          <a:blip r:embed="rId4">
            <a:alphaModFix/>
          </a:blip>
          <a:srcRect b="0" l="0" r="0" t="19218"/>
          <a:stretch/>
        </p:blipFill>
        <p:spPr>
          <a:xfrm>
            <a:off x="2554068" y="2781956"/>
            <a:ext cx="6186691" cy="1986339"/>
          </a:xfrm>
          <a:prstGeom prst="rect">
            <a:avLst/>
          </a:prstGeom>
          <a:noFill/>
          <a:ln cap="flat" cmpd="sng" w="9525">
            <a:solidFill>
              <a:schemeClr val="dk2"/>
            </a:solidFill>
            <a:prstDash val="solid"/>
            <a:round/>
            <a:headEnd len="sm" w="sm" type="none"/>
            <a:tailEnd len="sm" w="sm" type="none"/>
          </a:ln>
        </p:spPr>
      </p:pic>
      <p:sp>
        <p:nvSpPr>
          <p:cNvPr id="403" name="Google Shape;403;p56"/>
          <p:cNvSpPr txBox="1"/>
          <p:nvPr/>
        </p:nvSpPr>
        <p:spPr>
          <a:xfrm>
            <a:off x="6725944" y="1103381"/>
            <a:ext cx="1854600" cy="1021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chemeClr val="dk2"/>
                </a:solidFill>
                <a:latin typeface="Georgia"/>
                <a:ea typeface="Georgia"/>
                <a:cs typeface="Georgia"/>
                <a:sym typeface="Georgia"/>
              </a:rPr>
              <a:t>Are these two pages about the same entity?</a:t>
            </a:r>
            <a:endParaRPr sz="1500">
              <a:solidFill>
                <a:schemeClr val="dk2"/>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1028700" y="514350"/>
            <a:ext cx="7200900" cy="5817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Pronouns and Determiners</a:t>
            </a:r>
            <a:endParaRPr/>
          </a:p>
        </p:txBody>
      </p:sp>
      <p:sp>
        <p:nvSpPr>
          <p:cNvPr id="409" name="Google Shape;409;p57"/>
          <p:cNvSpPr txBox="1"/>
          <p:nvPr>
            <p:ph idx="1" type="body"/>
          </p:nvPr>
        </p:nvSpPr>
        <p:spPr>
          <a:xfrm>
            <a:off x="1028700" y="1166567"/>
            <a:ext cx="7200900" cy="3234000"/>
          </a:xfrm>
          <a:prstGeom prst="rect">
            <a:avLst/>
          </a:prstGeom>
          <a:noFill/>
          <a:ln>
            <a:noFill/>
          </a:ln>
        </p:spPr>
        <p:txBody>
          <a:bodyPr anchorCtr="0" anchor="t" bIns="34275" lIns="68575" spcFirstLastPara="1" rIns="68575" wrap="square" tIns="34275">
            <a:normAutofit fontScale="92500" lnSpcReduction="20000"/>
          </a:bodyPr>
          <a:lstStyle/>
          <a:p>
            <a:pPr indent="-290353" lvl="0" marL="292100" rtl="0" algn="l">
              <a:lnSpc>
                <a:spcPct val="94000"/>
              </a:lnSpc>
              <a:spcBef>
                <a:spcPts val="0"/>
              </a:spcBef>
              <a:spcAft>
                <a:spcPts val="0"/>
              </a:spcAft>
              <a:buClr>
                <a:schemeClr val="dk2"/>
              </a:buClr>
              <a:buSzPct val="100000"/>
              <a:buChar char="■"/>
            </a:pPr>
            <a:r>
              <a:rPr b="1" i="1" lang="en-GB" sz="1700"/>
              <a:t>Pronouns </a:t>
            </a:r>
            <a:r>
              <a:rPr lang="en-GB" sz="1700"/>
              <a:t>are a class of words that act like variables</a:t>
            </a:r>
            <a:endParaRPr sz="1700"/>
          </a:p>
          <a:p>
            <a:pPr indent="-290353" lvl="0" marL="292100" rtl="0" algn="l">
              <a:lnSpc>
                <a:spcPct val="94000"/>
              </a:lnSpc>
              <a:spcBef>
                <a:spcPts val="900"/>
              </a:spcBef>
              <a:spcAft>
                <a:spcPts val="0"/>
              </a:spcAft>
              <a:buClr>
                <a:schemeClr val="dk2"/>
              </a:buClr>
              <a:buSzPct val="100000"/>
              <a:buChar char="■"/>
            </a:pPr>
            <a:r>
              <a:rPr lang="en-GB" sz="1700"/>
              <a:t>They refer to a person or thing that is important in the discourse context</a:t>
            </a:r>
            <a:endParaRPr sz="1700"/>
          </a:p>
          <a:p>
            <a:pPr indent="-290353" lvl="1" marL="685800" rtl="0" algn="l">
              <a:lnSpc>
                <a:spcPct val="94000"/>
              </a:lnSpc>
              <a:spcBef>
                <a:spcPts val="500"/>
              </a:spcBef>
              <a:spcAft>
                <a:spcPts val="0"/>
              </a:spcAft>
              <a:buClr>
                <a:schemeClr val="dk2"/>
              </a:buClr>
              <a:buSzPct val="100000"/>
              <a:buChar char="–"/>
            </a:pPr>
            <a:r>
              <a:rPr lang="en-GB" sz="1700"/>
              <a:t> </a:t>
            </a:r>
            <a:endParaRPr sz="1700"/>
          </a:p>
          <a:p>
            <a:pPr indent="-290353" lvl="1" marL="685800" rtl="0" algn="l">
              <a:lnSpc>
                <a:spcPct val="94000"/>
              </a:lnSpc>
              <a:spcBef>
                <a:spcPts val="500"/>
              </a:spcBef>
              <a:spcAft>
                <a:spcPts val="0"/>
              </a:spcAft>
              <a:buClr>
                <a:schemeClr val="dk2"/>
              </a:buClr>
              <a:buSzPct val="100000"/>
              <a:buChar char="–"/>
            </a:pPr>
            <a:r>
              <a:rPr lang="en-GB" sz="1700"/>
              <a:t>I have bought the new Tata Tigor.  </a:t>
            </a:r>
            <a:r>
              <a:rPr b="1" lang="en-GB" sz="1700">
                <a:solidFill>
                  <a:srgbClr val="C00000"/>
                </a:solidFill>
              </a:rPr>
              <a:t>It’s</a:t>
            </a:r>
            <a:r>
              <a:rPr lang="en-GB" sz="1700"/>
              <a:t> a marvelous car with smooth pick-up.</a:t>
            </a:r>
            <a:endParaRPr sz="1700"/>
          </a:p>
          <a:p>
            <a:pPr indent="-190500" lvl="1" marL="685800" rtl="0" algn="l">
              <a:lnSpc>
                <a:spcPct val="94000"/>
              </a:lnSpc>
              <a:spcBef>
                <a:spcPts val="500"/>
              </a:spcBef>
              <a:spcAft>
                <a:spcPts val="0"/>
              </a:spcAft>
              <a:buClr>
                <a:schemeClr val="dk2"/>
              </a:buClr>
              <a:buSzPct val="88235"/>
              <a:buNone/>
            </a:pPr>
            <a:r>
              <a:t/>
            </a:r>
            <a:endParaRPr sz="1700"/>
          </a:p>
          <a:p>
            <a:pPr indent="-290353" lvl="1" marL="685800" rtl="0" algn="l">
              <a:lnSpc>
                <a:spcPct val="94000"/>
              </a:lnSpc>
              <a:spcBef>
                <a:spcPts val="500"/>
              </a:spcBef>
              <a:spcAft>
                <a:spcPts val="0"/>
              </a:spcAft>
              <a:buClr>
                <a:schemeClr val="dk2"/>
              </a:buClr>
              <a:buSzPct val="100000"/>
              <a:buChar char="–"/>
            </a:pPr>
            <a:r>
              <a:rPr lang="en-GB" sz="1700"/>
              <a:t>My daughter wanted a new car. </a:t>
            </a:r>
            <a:r>
              <a:rPr b="1" lang="en-GB" sz="1700">
                <a:solidFill>
                  <a:srgbClr val="C00000"/>
                </a:solidFill>
              </a:rPr>
              <a:t>We</a:t>
            </a:r>
            <a:r>
              <a:rPr lang="en-GB" sz="1700"/>
              <a:t> chose the new Renault Kwid. </a:t>
            </a:r>
            <a:r>
              <a:rPr b="1" lang="en-GB" sz="1700">
                <a:solidFill>
                  <a:srgbClr val="C00000"/>
                </a:solidFill>
              </a:rPr>
              <a:t>It’s</a:t>
            </a:r>
            <a:r>
              <a:rPr lang="en-GB" sz="1700"/>
              <a:t> the perfect car for </a:t>
            </a:r>
            <a:r>
              <a:rPr b="1" lang="en-GB" sz="1700">
                <a:solidFill>
                  <a:srgbClr val="C00000"/>
                </a:solidFill>
              </a:rPr>
              <a:t>her</a:t>
            </a:r>
            <a:endParaRPr sz="1700">
              <a:solidFill>
                <a:srgbClr val="C00000"/>
              </a:solidFill>
            </a:endParaRPr>
          </a:p>
          <a:p>
            <a:pPr indent="-190500" lvl="1" marL="685800" rtl="0" algn="l">
              <a:lnSpc>
                <a:spcPct val="94000"/>
              </a:lnSpc>
              <a:spcBef>
                <a:spcPts val="500"/>
              </a:spcBef>
              <a:spcAft>
                <a:spcPts val="0"/>
              </a:spcAft>
              <a:buClr>
                <a:schemeClr val="dk2"/>
              </a:buClr>
              <a:buSzPct val="88235"/>
              <a:buNone/>
            </a:pPr>
            <a:r>
              <a:t/>
            </a:r>
            <a:endParaRPr sz="1700"/>
          </a:p>
          <a:p>
            <a:pPr indent="-290353" lvl="0" marL="292100" rtl="0" algn="l">
              <a:lnSpc>
                <a:spcPct val="94000"/>
              </a:lnSpc>
              <a:spcBef>
                <a:spcPts val="900"/>
              </a:spcBef>
              <a:spcAft>
                <a:spcPts val="0"/>
              </a:spcAft>
              <a:buClr>
                <a:srgbClr val="C00000"/>
              </a:buClr>
              <a:buSzPct val="100000"/>
              <a:buChar char="■"/>
            </a:pPr>
            <a:r>
              <a:rPr b="1" lang="en-GB" sz="1700">
                <a:solidFill>
                  <a:srgbClr val="C00000"/>
                </a:solidFill>
              </a:rPr>
              <a:t>The</a:t>
            </a:r>
            <a:r>
              <a:rPr lang="en-GB" sz="1700"/>
              <a:t> lazy fox jumped over </a:t>
            </a:r>
            <a:r>
              <a:rPr b="1" lang="en-GB" sz="1700">
                <a:solidFill>
                  <a:srgbClr val="C00000"/>
                </a:solidFill>
              </a:rPr>
              <a:t>the</a:t>
            </a:r>
            <a:r>
              <a:rPr lang="en-GB" sz="1700"/>
              <a:t> blue moon</a:t>
            </a:r>
            <a:endParaRPr sz="1700"/>
          </a:p>
          <a:p>
            <a:pPr indent="-303053" lvl="1" marL="685800" rtl="0" algn="l">
              <a:lnSpc>
                <a:spcPct val="94000"/>
              </a:lnSpc>
              <a:spcBef>
                <a:spcPts val="900"/>
              </a:spcBef>
              <a:spcAft>
                <a:spcPts val="0"/>
              </a:spcAft>
              <a:buSzPct val="100000"/>
              <a:buChar char="–"/>
            </a:pPr>
            <a:r>
              <a:rPr lang="en-GB" sz="1700"/>
              <a:t>Not all foxes jump over all moons</a:t>
            </a:r>
            <a:endParaRPr sz="1700"/>
          </a:p>
          <a:p>
            <a:pPr indent="-190500" lvl="1" marL="685800" rtl="0" algn="l">
              <a:lnSpc>
                <a:spcPct val="94000"/>
              </a:lnSpc>
              <a:spcBef>
                <a:spcPts val="500"/>
              </a:spcBef>
              <a:spcAft>
                <a:spcPts val="0"/>
              </a:spcAft>
              <a:buClr>
                <a:schemeClr val="dk2"/>
              </a:buClr>
              <a:buSzPct val="100000"/>
              <a:buNone/>
            </a:pPr>
            <a:r>
              <a:t/>
            </a:r>
            <a:endParaRPr/>
          </a:p>
          <a:p>
            <a:pPr indent="-190500" lvl="1" marL="685800" rtl="0" algn="l">
              <a:lnSpc>
                <a:spcPct val="94000"/>
              </a:lnSpc>
              <a:spcBef>
                <a:spcPts val="500"/>
              </a:spcBef>
              <a:spcAft>
                <a:spcPts val="0"/>
              </a:spcAft>
              <a:buClr>
                <a:schemeClr val="dk2"/>
              </a:buClr>
              <a:buSzPct val="100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8"/>
          <p:cNvPicPr preferRelativeResize="0"/>
          <p:nvPr/>
        </p:nvPicPr>
        <p:blipFill>
          <a:blip r:embed="rId3">
            <a:alphaModFix/>
          </a:blip>
          <a:stretch>
            <a:fillRect/>
          </a:stretch>
        </p:blipFill>
        <p:spPr>
          <a:xfrm>
            <a:off x="1418756" y="2438456"/>
            <a:ext cx="6952049" cy="2385337"/>
          </a:xfrm>
          <a:prstGeom prst="rect">
            <a:avLst/>
          </a:prstGeom>
          <a:noFill/>
          <a:ln cap="flat" cmpd="sng" w="9525">
            <a:solidFill>
              <a:schemeClr val="dk2"/>
            </a:solidFill>
            <a:prstDash val="solid"/>
            <a:round/>
            <a:headEnd len="sm" w="sm" type="none"/>
            <a:tailEnd len="sm" w="sm" type="none"/>
          </a:ln>
        </p:spPr>
      </p:pic>
      <p:sp>
        <p:nvSpPr>
          <p:cNvPr id="415" name="Google Shape;415;p58"/>
          <p:cNvSpPr txBox="1"/>
          <p:nvPr/>
        </p:nvSpPr>
        <p:spPr>
          <a:xfrm>
            <a:off x="971550" y="812138"/>
            <a:ext cx="7559400" cy="1361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800">
                <a:solidFill>
                  <a:srgbClr val="202124"/>
                </a:solidFill>
                <a:highlight>
                  <a:srgbClr val="FFFFFF"/>
                </a:highlight>
                <a:latin typeface="Georgia"/>
                <a:ea typeface="Georgia"/>
                <a:cs typeface="Georgia"/>
                <a:sym typeface="Georgia"/>
              </a:rPr>
              <a:t>Coreference resolution (CR) is </a:t>
            </a:r>
            <a:r>
              <a:rPr lang="en-GB" sz="1800">
                <a:solidFill>
                  <a:srgbClr val="040C28"/>
                </a:solidFill>
                <a:latin typeface="Georgia"/>
                <a:ea typeface="Georgia"/>
                <a:cs typeface="Georgia"/>
                <a:sym typeface="Georgia"/>
              </a:rPr>
              <a:t>the task of finding all linguistic expressions (called mentions) in a given text that refer to the same real-world entity</a:t>
            </a:r>
            <a:r>
              <a:rPr lang="en-GB" sz="1800">
                <a:solidFill>
                  <a:srgbClr val="202124"/>
                </a:solidFill>
                <a:highlight>
                  <a:srgbClr val="FFFFFF"/>
                </a:highlight>
                <a:latin typeface="Georgia"/>
                <a:ea typeface="Georgia"/>
                <a:cs typeface="Georgia"/>
                <a:sym typeface="Georgia"/>
              </a:rPr>
              <a:t>. After finding and grouping these mentions we can resolve them by replacing, as stated above, pronouns with noun phrases.</a:t>
            </a:r>
            <a:endParaRPr sz="1800">
              <a:solidFill>
                <a:schemeClr val="dk2"/>
              </a:solidFill>
              <a:latin typeface="Georgia"/>
              <a:ea typeface="Georgia"/>
              <a:cs typeface="Georgia"/>
              <a:sym typeface="Georgia"/>
            </a:endParaRPr>
          </a:p>
        </p:txBody>
      </p:sp>
      <p:sp>
        <p:nvSpPr>
          <p:cNvPr id="416" name="Google Shape;416;p58"/>
          <p:cNvSpPr txBox="1"/>
          <p:nvPr>
            <p:ph idx="4294967295" type="title"/>
          </p:nvPr>
        </p:nvSpPr>
        <p:spPr>
          <a:xfrm>
            <a:off x="971550" y="216563"/>
            <a:ext cx="7200900" cy="595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Coreference resolution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Adverbs, Prepositions, Particles</a:t>
            </a:r>
            <a:endParaRPr/>
          </a:p>
        </p:txBody>
      </p:sp>
      <p:sp>
        <p:nvSpPr>
          <p:cNvPr id="422" name="Google Shape;422;p59"/>
          <p:cNvSpPr txBox="1"/>
          <p:nvPr>
            <p:ph idx="1" type="body"/>
          </p:nvPr>
        </p:nvSpPr>
        <p:spPr>
          <a:xfrm>
            <a:off x="1028700" y="1220756"/>
            <a:ext cx="7200900" cy="3580200"/>
          </a:xfrm>
          <a:prstGeom prst="rect">
            <a:avLst/>
          </a:prstGeom>
          <a:noFill/>
          <a:ln>
            <a:noFill/>
          </a:ln>
        </p:spPr>
        <p:txBody>
          <a:bodyPr anchorCtr="0" anchor="t" bIns="34275" lIns="68575" spcFirstLastPara="1" rIns="68575" wrap="square" tIns="34275">
            <a:noAutofit/>
          </a:bodyPr>
          <a:lstStyle/>
          <a:p>
            <a:pPr indent="-298450" lvl="0" marL="292100" rtl="0" algn="l">
              <a:lnSpc>
                <a:spcPct val="94000"/>
              </a:lnSpc>
              <a:spcBef>
                <a:spcPts val="0"/>
              </a:spcBef>
              <a:spcAft>
                <a:spcPts val="0"/>
              </a:spcAft>
              <a:buClr>
                <a:schemeClr val="dk2"/>
              </a:buClr>
              <a:buSzPts val="1700"/>
              <a:buChar char="■"/>
            </a:pPr>
            <a:r>
              <a:rPr lang="en-GB" sz="1700"/>
              <a:t>What do  you think of my dress?</a:t>
            </a:r>
            <a:endParaRPr sz="1700"/>
          </a:p>
          <a:p>
            <a:pPr indent="-298450" lvl="1" marL="685800" rtl="0" algn="l">
              <a:lnSpc>
                <a:spcPct val="94000"/>
              </a:lnSpc>
              <a:spcBef>
                <a:spcPts val="500"/>
              </a:spcBef>
              <a:spcAft>
                <a:spcPts val="0"/>
              </a:spcAft>
              <a:buClr>
                <a:schemeClr val="dk2"/>
              </a:buClr>
              <a:buSzPts val="1700"/>
              <a:buChar char="–"/>
            </a:pPr>
            <a:r>
              <a:rPr lang="en-GB" sz="1700"/>
              <a:t>It’s good.</a:t>
            </a:r>
            <a:endParaRPr sz="1700"/>
          </a:p>
          <a:p>
            <a:pPr indent="-298450" lvl="1" marL="685800" rtl="0" algn="l">
              <a:lnSpc>
                <a:spcPct val="94000"/>
              </a:lnSpc>
              <a:spcBef>
                <a:spcPts val="500"/>
              </a:spcBef>
              <a:spcAft>
                <a:spcPts val="0"/>
              </a:spcAft>
              <a:buClr>
                <a:schemeClr val="dk2"/>
              </a:buClr>
              <a:buSzPts val="1700"/>
              <a:buChar char="–"/>
            </a:pPr>
            <a:r>
              <a:rPr lang="en-GB" sz="1700"/>
              <a:t>It’s </a:t>
            </a:r>
            <a:r>
              <a:rPr b="1" lang="en-GB" sz="1700"/>
              <a:t>very</a:t>
            </a:r>
            <a:r>
              <a:rPr lang="en-GB" sz="1700"/>
              <a:t> nice! 	</a:t>
            </a:r>
            <a:endParaRPr sz="1700"/>
          </a:p>
          <a:p>
            <a:pPr indent="-298450" lvl="1" marL="685800" rtl="0" algn="l">
              <a:lnSpc>
                <a:spcPct val="94000"/>
              </a:lnSpc>
              <a:spcBef>
                <a:spcPts val="500"/>
              </a:spcBef>
              <a:spcAft>
                <a:spcPts val="0"/>
              </a:spcAft>
              <a:buClr>
                <a:schemeClr val="dk2"/>
              </a:buClr>
              <a:buSzPts val="1700"/>
              <a:buChar char="–"/>
            </a:pPr>
            <a:r>
              <a:rPr lang="en-GB" sz="1700"/>
              <a:t>It’s bad!		</a:t>
            </a:r>
            <a:endParaRPr b="1" sz="1700">
              <a:solidFill>
                <a:srgbClr val="C00000"/>
              </a:solidFill>
            </a:endParaRPr>
          </a:p>
          <a:p>
            <a:pPr indent="-298450" lvl="1" marL="685800" rtl="0" algn="l">
              <a:lnSpc>
                <a:spcPct val="94000"/>
              </a:lnSpc>
              <a:spcBef>
                <a:spcPts val="500"/>
              </a:spcBef>
              <a:spcAft>
                <a:spcPts val="0"/>
              </a:spcAft>
              <a:buClr>
                <a:schemeClr val="dk2"/>
              </a:buClr>
              <a:buSzPts val="1700"/>
              <a:buChar char="–"/>
            </a:pPr>
            <a:r>
              <a:rPr lang="en-GB" sz="1700"/>
              <a:t>It’s not bad! 			</a:t>
            </a:r>
            <a:r>
              <a:rPr b="1" lang="en-GB" sz="1700">
                <a:solidFill>
                  <a:srgbClr val="C00000"/>
                </a:solidFill>
              </a:rPr>
              <a:t> Adverb makes a difference</a:t>
            </a:r>
            <a:endParaRPr sz="1700"/>
          </a:p>
          <a:p>
            <a:pPr indent="-190500" lvl="0" marL="292100" rtl="0" algn="l">
              <a:lnSpc>
                <a:spcPct val="94000"/>
              </a:lnSpc>
              <a:spcBef>
                <a:spcPts val="900"/>
              </a:spcBef>
              <a:spcAft>
                <a:spcPts val="0"/>
              </a:spcAft>
              <a:buClr>
                <a:schemeClr val="dk2"/>
              </a:buClr>
              <a:buSzPts val="1500"/>
              <a:buNone/>
            </a:pPr>
            <a:r>
              <a:t/>
            </a:r>
            <a:endParaRPr sz="1700"/>
          </a:p>
          <a:p>
            <a:pPr indent="-298450" lvl="0" marL="292100" rtl="0" algn="l">
              <a:lnSpc>
                <a:spcPct val="94000"/>
              </a:lnSpc>
              <a:spcBef>
                <a:spcPts val="900"/>
              </a:spcBef>
              <a:spcAft>
                <a:spcPts val="0"/>
              </a:spcAft>
              <a:buClr>
                <a:schemeClr val="dk2"/>
              </a:buClr>
              <a:buSzPts val="1700"/>
              <a:buChar char="■"/>
            </a:pPr>
            <a:r>
              <a:rPr lang="en-GB" sz="1700"/>
              <a:t>I sit </a:t>
            </a:r>
            <a:r>
              <a:rPr b="1" lang="en-GB" sz="1700"/>
              <a:t>on</a:t>
            </a:r>
            <a:r>
              <a:rPr lang="en-GB" sz="1700"/>
              <a:t> the bench but wade </a:t>
            </a:r>
            <a:r>
              <a:rPr b="1" lang="en-GB" sz="1700"/>
              <a:t>in</a:t>
            </a:r>
            <a:r>
              <a:rPr lang="en-GB" sz="1700"/>
              <a:t> water – </a:t>
            </a:r>
            <a:r>
              <a:rPr b="1" i="1" lang="en-GB" sz="1700">
                <a:solidFill>
                  <a:srgbClr val="C00000"/>
                </a:solidFill>
              </a:rPr>
              <a:t>spatial relationships</a:t>
            </a:r>
            <a:endParaRPr sz="1700"/>
          </a:p>
          <a:p>
            <a:pPr indent="-298450" lvl="0" marL="292100" rtl="0" algn="l">
              <a:lnSpc>
                <a:spcPct val="94000"/>
              </a:lnSpc>
              <a:spcBef>
                <a:spcPts val="900"/>
              </a:spcBef>
              <a:spcAft>
                <a:spcPts val="0"/>
              </a:spcAft>
              <a:buClr>
                <a:schemeClr val="dk2"/>
              </a:buClr>
              <a:buSzPts val="1700"/>
              <a:buChar char="■"/>
            </a:pPr>
            <a:r>
              <a:rPr b="1" i="1" lang="en-GB" sz="1700"/>
              <a:t>Particles </a:t>
            </a:r>
            <a:r>
              <a:rPr lang="en-GB" sz="1700"/>
              <a:t>are a subclass of prepositions that enter into strong bonds with verbs to create </a:t>
            </a:r>
            <a:r>
              <a:rPr b="1" lang="en-GB" sz="1700"/>
              <a:t>PHRASAL VERBS </a:t>
            </a:r>
            <a:r>
              <a:rPr lang="en-GB" sz="1700"/>
              <a:t>that become separate lexical entry</a:t>
            </a:r>
            <a:r>
              <a:rPr lang="en-GB" sz="1700">
                <a:solidFill>
                  <a:schemeClr val="dk1"/>
                </a:solidFill>
              </a:rPr>
              <a:t> </a:t>
            </a:r>
            <a:endParaRPr sz="1700"/>
          </a:p>
          <a:p>
            <a:pPr indent="-298450" lvl="1" marL="685800" rtl="0" algn="l">
              <a:lnSpc>
                <a:spcPct val="94000"/>
              </a:lnSpc>
              <a:spcBef>
                <a:spcPts val="500"/>
              </a:spcBef>
              <a:spcAft>
                <a:spcPts val="0"/>
              </a:spcAft>
              <a:buClr>
                <a:schemeClr val="dk1"/>
              </a:buClr>
              <a:buSzPts val="1700"/>
              <a:buChar char="–"/>
            </a:pPr>
            <a:r>
              <a:rPr i="1" lang="en-GB" sz="1700">
                <a:solidFill>
                  <a:schemeClr val="dk1"/>
                </a:solidFill>
              </a:rPr>
              <a:t>I was </a:t>
            </a:r>
            <a:r>
              <a:rPr b="1" i="1" lang="en-GB" sz="1700">
                <a:solidFill>
                  <a:srgbClr val="C00000"/>
                </a:solidFill>
              </a:rPr>
              <a:t>put off </a:t>
            </a:r>
            <a:r>
              <a:rPr i="1" lang="en-GB" sz="1700">
                <a:solidFill>
                  <a:schemeClr val="dk1"/>
                </a:solidFill>
              </a:rPr>
              <a:t>by the remarks</a:t>
            </a:r>
            <a:endParaRPr sz="1700"/>
          </a:p>
          <a:p>
            <a:pPr indent="-190500" lvl="1" marL="685800" rtl="0" algn="l">
              <a:lnSpc>
                <a:spcPct val="94000"/>
              </a:lnSpc>
              <a:spcBef>
                <a:spcPts val="500"/>
              </a:spcBef>
              <a:spcAft>
                <a:spcPts val="0"/>
              </a:spcAft>
              <a:buClr>
                <a:schemeClr val="dk2"/>
              </a:buClr>
              <a:buSzPts val="1500"/>
              <a:buNone/>
            </a:pPr>
            <a:r>
              <a:t/>
            </a:r>
            <a:endParaRPr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NLP Tools for linguistic analysis of documents</a:t>
            </a:r>
            <a:endParaRPr/>
          </a:p>
        </p:txBody>
      </p:sp>
      <p:sp>
        <p:nvSpPr>
          <p:cNvPr id="428" name="Google Shape;428;p60"/>
          <p:cNvSpPr txBox="1"/>
          <p:nvPr>
            <p:ph idx="1" type="body"/>
          </p:nvPr>
        </p:nvSpPr>
        <p:spPr>
          <a:xfrm>
            <a:off x="1028700" y="1800225"/>
            <a:ext cx="7200900" cy="2600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100">
                <a:solidFill>
                  <a:srgbClr val="202124"/>
                </a:solidFill>
                <a:highlight>
                  <a:srgbClr val="FFFFFF"/>
                </a:highlight>
                <a:latin typeface="Arial"/>
                <a:ea typeface="Arial"/>
                <a:cs typeface="Arial"/>
                <a:sym typeface="Arial"/>
              </a:rPr>
              <a:t> </a:t>
            </a:r>
            <a:r>
              <a:rPr lang="en-GB" sz="2100">
                <a:solidFill>
                  <a:srgbClr val="040C28"/>
                </a:solidFill>
              </a:rPr>
              <a:t>An integrated suite of natural language processing tools to process text using Java</a:t>
            </a:r>
            <a:endParaRPr sz="2100">
              <a:solidFill>
                <a:srgbClr val="040C28"/>
              </a:solidFill>
            </a:endParaRPr>
          </a:p>
          <a:p>
            <a:pPr indent="-298450" lvl="0" marL="342900" rtl="0" algn="l">
              <a:spcBef>
                <a:spcPts val="800"/>
              </a:spcBef>
              <a:spcAft>
                <a:spcPts val="0"/>
              </a:spcAft>
              <a:buClr>
                <a:srgbClr val="202124"/>
              </a:buClr>
              <a:buSzPts val="2100"/>
              <a:buChar char="■"/>
            </a:pPr>
            <a:r>
              <a:rPr lang="en-GB" sz="2100">
                <a:solidFill>
                  <a:srgbClr val="202124"/>
                </a:solidFill>
                <a:highlight>
                  <a:srgbClr val="FFFFFF"/>
                </a:highlight>
              </a:rPr>
              <a:t>Tokenization</a:t>
            </a:r>
            <a:endParaRPr sz="2100">
              <a:solidFill>
                <a:srgbClr val="202124"/>
              </a:solidFill>
              <a:highlight>
                <a:srgbClr val="FFFFFF"/>
              </a:highlight>
            </a:endParaRPr>
          </a:p>
          <a:p>
            <a:pPr indent="-298450" lvl="0" marL="342900" rtl="0" algn="l">
              <a:spcBef>
                <a:spcPts val="0"/>
              </a:spcBef>
              <a:spcAft>
                <a:spcPts val="0"/>
              </a:spcAft>
              <a:buClr>
                <a:srgbClr val="202124"/>
              </a:buClr>
              <a:buSzPts val="2100"/>
              <a:buChar char="■"/>
            </a:pPr>
            <a:r>
              <a:rPr lang="en-GB" sz="2100">
                <a:solidFill>
                  <a:srgbClr val="202124"/>
                </a:solidFill>
                <a:highlight>
                  <a:srgbClr val="FFFFFF"/>
                </a:highlight>
              </a:rPr>
              <a:t>Part-of-speech tagging</a:t>
            </a:r>
            <a:endParaRPr sz="2100">
              <a:solidFill>
                <a:srgbClr val="202124"/>
              </a:solidFill>
              <a:highlight>
                <a:srgbClr val="FFFFFF"/>
              </a:highlight>
            </a:endParaRPr>
          </a:p>
          <a:p>
            <a:pPr indent="-298450" lvl="0" marL="342900" rtl="0" algn="l">
              <a:spcBef>
                <a:spcPts val="0"/>
              </a:spcBef>
              <a:spcAft>
                <a:spcPts val="0"/>
              </a:spcAft>
              <a:buClr>
                <a:srgbClr val="202124"/>
              </a:buClr>
              <a:buSzPts val="2100"/>
              <a:buChar char="■"/>
            </a:pPr>
            <a:r>
              <a:rPr lang="en-GB" sz="2100">
                <a:solidFill>
                  <a:srgbClr val="202124"/>
                </a:solidFill>
                <a:highlight>
                  <a:srgbClr val="FFFFFF"/>
                </a:highlight>
              </a:rPr>
              <a:t>Parsing</a:t>
            </a:r>
            <a:endParaRPr sz="2100">
              <a:solidFill>
                <a:srgbClr val="202124"/>
              </a:solidFill>
              <a:highlight>
                <a:srgbClr val="FFFFFF"/>
              </a:highlight>
            </a:endParaRPr>
          </a:p>
          <a:p>
            <a:pPr indent="-298450" lvl="0" marL="342900" rtl="0" algn="l">
              <a:spcBef>
                <a:spcPts val="0"/>
              </a:spcBef>
              <a:spcAft>
                <a:spcPts val="0"/>
              </a:spcAft>
              <a:buClr>
                <a:srgbClr val="202124"/>
              </a:buClr>
              <a:buSzPts val="2100"/>
              <a:buChar char="■"/>
            </a:pPr>
            <a:r>
              <a:rPr lang="en-GB" sz="2100">
                <a:solidFill>
                  <a:srgbClr val="202124"/>
                </a:solidFill>
                <a:highlight>
                  <a:srgbClr val="FFFFFF"/>
                </a:highlight>
              </a:rPr>
              <a:t>Coreference resolution</a:t>
            </a:r>
            <a:endParaRPr sz="2100">
              <a:solidFill>
                <a:srgbClr val="202124"/>
              </a:solidFill>
              <a:highlight>
                <a:srgbClr val="FFFFFF"/>
              </a:highlight>
            </a:endParaRPr>
          </a:p>
          <a:p>
            <a:pPr indent="-298450" lvl="0" marL="342900" rtl="0" algn="l">
              <a:spcBef>
                <a:spcPts val="0"/>
              </a:spcBef>
              <a:spcAft>
                <a:spcPts val="0"/>
              </a:spcAft>
              <a:buClr>
                <a:srgbClr val="202124"/>
              </a:buClr>
              <a:buSzPts val="2100"/>
              <a:buChar char="■"/>
            </a:pPr>
            <a:r>
              <a:rPr lang="en-GB" sz="2100">
                <a:solidFill>
                  <a:srgbClr val="202124"/>
                </a:solidFill>
                <a:highlight>
                  <a:srgbClr val="FFFFFF"/>
                </a:highlight>
              </a:rPr>
              <a:t> Named entity recognition</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1"/>
          <p:cNvPicPr preferRelativeResize="0"/>
          <p:nvPr/>
        </p:nvPicPr>
        <p:blipFill>
          <a:blip r:embed="rId3">
            <a:alphaModFix/>
          </a:blip>
          <a:stretch>
            <a:fillRect/>
          </a:stretch>
        </p:blipFill>
        <p:spPr>
          <a:xfrm>
            <a:off x="114300" y="114300"/>
            <a:ext cx="7558088" cy="14288"/>
          </a:xfrm>
          <a:prstGeom prst="rect">
            <a:avLst/>
          </a:prstGeom>
          <a:noFill/>
          <a:ln>
            <a:noFill/>
          </a:ln>
        </p:spPr>
      </p:pic>
      <p:pic>
        <p:nvPicPr>
          <p:cNvPr id="434" name="Google Shape;434;p61"/>
          <p:cNvPicPr preferRelativeResize="0"/>
          <p:nvPr/>
        </p:nvPicPr>
        <p:blipFill>
          <a:blip r:embed="rId4">
            <a:alphaModFix/>
          </a:blip>
          <a:stretch>
            <a:fillRect/>
          </a:stretch>
        </p:blipFill>
        <p:spPr>
          <a:xfrm>
            <a:off x="900112" y="930694"/>
            <a:ext cx="7850982" cy="3154144"/>
          </a:xfrm>
          <a:prstGeom prst="rect">
            <a:avLst/>
          </a:prstGeom>
          <a:noFill/>
          <a:ln cap="flat" cmpd="sng" w="38100">
            <a:solidFill>
              <a:schemeClr val="dk2"/>
            </a:solidFill>
            <a:prstDash val="solid"/>
            <a:round/>
            <a:headEnd len="sm" w="sm" type="none"/>
            <a:tailEnd len="sm" w="sm" type="none"/>
          </a:ln>
        </p:spPr>
      </p:pic>
      <p:sp>
        <p:nvSpPr>
          <p:cNvPr id="435" name="Google Shape;435;p61"/>
          <p:cNvSpPr txBox="1"/>
          <p:nvPr/>
        </p:nvSpPr>
        <p:spPr>
          <a:xfrm>
            <a:off x="3650569" y="4400550"/>
            <a:ext cx="4836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t>https://stanfordnlp.github.io/CoreNLP/index.html</a:t>
            </a:r>
            <a:endParaRPr sz="1100"/>
          </a:p>
        </p:txBody>
      </p:sp>
      <p:sp>
        <p:nvSpPr>
          <p:cNvPr id="436" name="Google Shape;436;p61"/>
          <p:cNvSpPr txBox="1"/>
          <p:nvPr/>
        </p:nvSpPr>
        <p:spPr>
          <a:xfrm>
            <a:off x="1584656" y="140850"/>
            <a:ext cx="5141400" cy="171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GB" sz="1800">
                <a:solidFill>
                  <a:schemeClr val="dk2"/>
                </a:solidFill>
                <a:latin typeface="Georgia"/>
                <a:ea typeface="Georgia"/>
                <a:cs typeface="Georgia"/>
                <a:sym typeface="Georgia"/>
              </a:rPr>
              <a:t>Core NLP - Stanford </a:t>
            </a:r>
            <a:endParaRPr b="1" sz="1800">
              <a:solidFill>
                <a:schemeClr val="dk2"/>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Spacy - industrial strength NLTK</a:t>
            </a:r>
            <a:endParaRPr/>
          </a:p>
        </p:txBody>
      </p:sp>
      <p:sp>
        <p:nvSpPr>
          <p:cNvPr id="442" name="Google Shape;442;p62"/>
          <p:cNvSpPr txBox="1"/>
          <p:nvPr>
            <p:ph idx="1" type="body"/>
          </p:nvPr>
        </p:nvSpPr>
        <p:spPr>
          <a:xfrm>
            <a:off x="923063" y="1151063"/>
            <a:ext cx="7200900" cy="2686200"/>
          </a:xfrm>
          <a:prstGeom prst="rect">
            <a:avLst/>
          </a:prstGeom>
        </p:spPr>
        <p:txBody>
          <a:bodyPr anchorCtr="0" anchor="t" bIns="34275" lIns="68575" spcFirstLastPara="1" rIns="68575" wrap="square" tIns="34275">
            <a:normAutofit/>
          </a:bodyPr>
          <a:lstStyle/>
          <a:p>
            <a:pPr indent="0" lvl="0" marL="0" rtl="0" algn="l">
              <a:spcBef>
                <a:spcPts val="800"/>
              </a:spcBef>
              <a:spcAft>
                <a:spcPts val="200"/>
              </a:spcAft>
              <a:buNone/>
            </a:pPr>
            <a:r>
              <a:rPr lang="en-GB"/>
              <a:t>https://spacy.io/</a:t>
            </a:r>
            <a:endParaRPr/>
          </a:p>
        </p:txBody>
      </p:sp>
      <p:pic>
        <p:nvPicPr>
          <p:cNvPr id="443" name="Google Shape;443;p62"/>
          <p:cNvPicPr preferRelativeResize="0"/>
          <p:nvPr/>
        </p:nvPicPr>
        <p:blipFill>
          <a:blip r:embed="rId3">
            <a:alphaModFix/>
          </a:blip>
          <a:stretch>
            <a:fillRect/>
          </a:stretch>
        </p:blipFill>
        <p:spPr>
          <a:xfrm>
            <a:off x="2171550" y="1523981"/>
            <a:ext cx="6972447" cy="34589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3"/>
          <p:cNvPicPr preferRelativeResize="0"/>
          <p:nvPr/>
        </p:nvPicPr>
        <p:blipFill rotWithShape="1">
          <a:blip r:embed="rId3">
            <a:alphaModFix/>
          </a:blip>
          <a:srcRect b="52267" l="-600" r="55755" t="8235"/>
          <a:stretch/>
        </p:blipFill>
        <p:spPr>
          <a:xfrm>
            <a:off x="480767" y="113122"/>
            <a:ext cx="6150989" cy="3047215"/>
          </a:xfrm>
          <a:prstGeom prst="rect">
            <a:avLst/>
          </a:prstGeom>
          <a:noFill/>
          <a:ln>
            <a:noFill/>
          </a:ln>
        </p:spPr>
      </p:pic>
      <p:sp>
        <p:nvSpPr>
          <p:cNvPr id="449" name="Google Shape;449;p63"/>
          <p:cNvSpPr/>
          <p:nvPr/>
        </p:nvSpPr>
        <p:spPr>
          <a:xfrm>
            <a:off x="926183" y="3271357"/>
            <a:ext cx="7435500" cy="1408200"/>
          </a:xfrm>
          <a:prstGeom prst="rect">
            <a:avLst/>
          </a:prstGeom>
          <a:solidFill>
            <a:schemeClr val="lt1"/>
          </a:solidFill>
          <a:ln cap="flat" cmpd="sng" w="349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8C1515"/>
                </a:solidFill>
                <a:latin typeface="Lucida Sans"/>
                <a:ea typeface="Lucida Sans"/>
                <a:cs typeface="Lucida Sans"/>
                <a:sym typeface="Lucida Sans"/>
              </a:rPr>
              <a:t>POS Tagging of Words</a:t>
            </a:r>
            <a:endParaRPr sz="1100"/>
          </a:p>
          <a:p>
            <a:pPr indent="0" lvl="0" marL="0" marR="0" rtl="0" algn="l">
              <a:spcBef>
                <a:spcPts val="0"/>
              </a:spcBef>
              <a:spcAft>
                <a:spcPts val="0"/>
              </a:spcAft>
              <a:buNone/>
            </a:pPr>
            <a:r>
              <a:t/>
            </a:r>
            <a:endParaRPr b="1" sz="1400">
              <a:solidFill>
                <a:srgbClr val="8C1515"/>
              </a:solidFill>
              <a:latin typeface="Lucida Sans"/>
              <a:ea typeface="Lucida Sans"/>
              <a:cs typeface="Lucida Sans"/>
              <a:sym typeface="Lucida Sans"/>
            </a:endParaRPr>
          </a:p>
          <a:p>
            <a:pPr indent="0" lvl="0" marL="0" marR="0" rtl="0" algn="l">
              <a:spcBef>
                <a:spcPts val="0"/>
              </a:spcBef>
              <a:spcAft>
                <a:spcPts val="0"/>
              </a:spcAft>
              <a:buNone/>
            </a:pPr>
            <a:r>
              <a:rPr b="1" lang="en-GB" sz="1500">
                <a:solidFill>
                  <a:srgbClr val="000000"/>
                </a:solidFill>
                <a:latin typeface="Courier New"/>
                <a:ea typeface="Courier New"/>
                <a:cs typeface="Courier New"/>
                <a:sym typeface="Courier New"/>
              </a:rPr>
              <a:t>All/PDT this/DT discussion/NN about/IN High/JJ school/NN grammar/NN has/VBZ been/VBN really/RB intimidating/JJ ./.</a:t>
            </a:r>
            <a:endParaRPr sz="1100"/>
          </a:p>
          <a:p>
            <a:pPr indent="0" lvl="0" marL="0" marR="0" rtl="0" algn="l">
              <a:spcBef>
                <a:spcPts val="0"/>
              </a:spcBef>
              <a:spcAft>
                <a:spcPts val="0"/>
              </a:spcAft>
              <a:buNone/>
            </a:pPr>
            <a:br>
              <a:rPr b="1" lang="en-GB" sz="1500">
                <a:solidFill>
                  <a:srgbClr val="000000"/>
                </a:solidFill>
                <a:latin typeface="Courier New"/>
                <a:ea typeface="Courier New"/>
                <a:cs typeface="Courier New"/>
                <a:sym typeface="Courier New"/>
              </a:rPr>
            </a:br>
            <a:r>
              <a:rPr b="1" lang="en-GB" sz="1500">
                <a:solidFill>
                  <a:srgbClr val="000000"/>
                </a:solidFill>
                <a:latin typeface="Courier New"/>
                <a:ea typeface="Courier New"/>
                <a:cs typeface="Courier New"/>
                <a:sym typeface="Courier New"/>
              </a:rPr>
              <a:t>Give/VB me/PRP a/DT break/NN !/.</a:t>
            </a:r>
            <a:endParaRPr b="1" i="0" sz="1500">
              <a:solidFill>
                <a:srgbClr val="00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Web resources</a:t>
            </a:r>
            <a:endParaRPr/>
          </a:p>
        </p:txBody>
      </p:sp>
      <p:sp>
        <p:nvSpPr>
          <p:cNvPr id="157" name="Google Shape;157;p28"/>
          <p:cNvSpPr txBox="1"/>
          <p:nvPr>
            <p:ph idx="1" type="body"/>
          </p:nvPr>
        </p:nvSpPr>
        <p:spPr>
          <a:xfrm>
            <a:off x="1028700" y="1279463"/>
            <a:ext cx="7200900" cy="3120900"/>
          </a:xfrm>
          <a:prstGeom prst="rect">
            <a:avLst/>
          </a:prstGeom>
        </p:spPr>
        <p:txBody>
          <a:bodyPr anchorCtr="0" anchor="t" bIns="34275" lIns="68575" spcFirstLastPara="1" rIns="68575" wrap="square" tIns="34275">
            <a:normAutofit/>
          </a:bodyPr>
          <a:lstStyle/>
          <a:p>
            <a:pPr indent="-254000" lvl="0" marL="342900" rtl="0" algn="l">
              <a:lnSpc>
                <a:spcPct val="110000"/>
              </a:lnSpc>
              <a:spcBef>
                <a:spcPts val="1800"/>
              </a:spcBef>
              <a:spcAft>
                <a:spcPts val="0"/>
              </a:spcAft>
              <a:buClr>
                <a:schemeClr val="dk1"/>
              </a:buClr>
              <a:buSzPts val="1400"/>
              <a:buFont typeface="Avenir"/>
              <a:buAutoNum type="arabicPeriod"/>
            </a:pPr>
            <a:r>
              <a:rPr b="1" lang="en-GB" sz="2300">
                <a:solidFill>
                  <a:schemeClr val="dk1"/>
                </a:solidFill>
                <a:highlight>
                  <a:srgbClr val="FFFFFF"/>
                </a:highlight>
                <a:latin typeface="Avenir"/>
                <a:ea typeface="Avenir"/>
                <a:cs typeface="Avenir"/>
                <a:sym typeface="Avenir"/>
              </a:rPr>
              <a:t>Speech and Language Processing </a:t>
            </a:r>
            <a:r>
              <a:rPr b="1" lang="en-GB" sz="1400">
                <a:solidFill>
                  <a:schemeClr val="dk1"/>
                </a:solidFill>
                <a:highlight>
                  <a:srgbClr val="FFFFFF"/>
                </a:highlight>
                <a:latin typeface="Avenir"/>
                <a:ea typeface="Avenir"/>
                <a:cs typeface="Avenir"/>
                <a:sym typeface="Avenir"/>
              </a:rPr>
              <a:t>(3rd ed. draft) by Dan Jurafsky and James H. Marting - </a:t>
            </a:r>
            <a:endParaRPr b="1" sz="1400" u="sng">
              <a:solidFill>
                <a:schemeClr val="hlink"/>
              </a:solidFill>
              <a:highlight>
                <a:srgbClr val="FFFFFF"/>
              </a:highlight>
              <a:latin typeface="Avenir"/>
              <a:ea typeface="Avenir"/>
              <a:cs typeface="Avenir"/>
              <a:sym typeface="Avenir"/>
            </a:endParaRPr>
          </a:p>
          <a:p>
            <a:pPr indent="0" lvl="0" marL="0" rtl="0" algn="l">
              <a:spcBef>
                <a:spcPts val="1300"/>
              </a:spcBef>
              <a:spcAft>
                <a:spcPts val="0"/>
              </a:spcAft>
              <a:buNone/>
            </a:pPr>
            <a:r>
              <a:rPr lang="en-GB" u="sng">
                <a:solidFill>
                  <a:schemeClr val="hlink"/>
                </a:solidFill>
                <a:hlinkClick r:id="rId3"/>
              </a:rPr>
              <a:t>https://web.stanford.edu/~jurafsky/slp3/</a:t>
            </a:r>
            <a:endParaRPr/>
          </a:p>
          <a:p>
            <a:pPr indent="0" lvl="0" marL="0" rtl="0" algn="l">
              <a:spcBef>
                <a:spcPts val="800"/>
              </a:spcBef>
              <a:spcAft>
                <a:spcPts val="0"/>
              </a:spcAft>
              <a:buNone/>
            </a:pPr>
            <a:r>
              <a:t/>
            </a:r>
            <a:endParaRPr/>
          </a:p>
          <a:p>
            <a:pPr indent="-254000" lvl="0" marL="342900" rtl="0" algn="l">
              <a:spcBef>
                <a:spcPts val="800"/>
              </a:spcBef>
              <a:spcAft>
                <a:spcPts val="0"/>
              </a:spcAft>
              <a:buSzPts val="1400"/>
              <a:buAutoNum type="arabicPeriod"/>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ph type="title"/>
          </p:nvPr>
        </p:nvSpPr>
        <p:spPr>
          <a:xfrm>
            <a:off x="671513" y="157163"/>
            <a:ext cx="7200900" cy="616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Phrase Trees</a:t>
            </a:r>
            <a:endParaRPr/>
          </a:p>
        </p:txBody>
      </p:sp>
      <p:pic>
        <p:nvPicPr>
          <p:cNvPr id="455" name="Google Shape;455;p64"/>
          <p:cNvPicPr preferRelativeResize="0"/>
          <p:nvPr/>
        </p:nvPicPr>
        <p:blipFill rotWithShape="1">
          <a:blip r:embed="rId3">
            <a:alphaModFix/>
          </a:blip>
          <a:srcRect b="0" l="0" r="50668" t="0"/>
          <a:stretch/>
        </p:blipFill>
        <p:spPr>
          <a:xfrm>
            <a:off x="671513" y="758428"/>
            <a:ext cx="6422252" cy="2083594"/>
          </a:xfrm>
          <a:prstGeom prst="rect">
            <a:avLst/>
          </a:prstGeom>
          <a:noFill/>
          <a:ln>
            <a:noFill/>
          </a:ln>
        </p:spPr>
      </p:pic>
      <p:pic>
        <p:nvPicPr>
          <p:cNvPr id="456" name="Google Shape;456;p64"/>
          <p:cNvPicPr preferRelativeResize="0"/>
          <p:nvPr/>
        </p:nvPicPr>
        <p:blipFill>
          <a:blip r:embed="rId4">
            <a:alphaModFix/>
          </a:blip>
          <a:stretch>
            <a:fillRect/>
          </a:stretch>
        </p:blipFill>
        <p:spPr>
          <a:xfrm>
            <a:off x="3657600" y="2947988"/>
            <a:ext cx="4972050" cy="1985963"/>
          </a:xfrm>
          <a:prstGeom prst="rect">
            <a:avLst/>
          </a:prstGeom>
          <a:noFill/>
          <a:ln>
            <a:noFill/>
          </a:ln>
        </p:spPr>
      </p:pic>
      <p:sp>
        <p:nvSpPr>
          <p:cNvPr id="457" name="Google Shape;457;p64"/>
          <p:cNvSpPr txBox="1"/>
          <p:nvPr/>
        </p:nvSpPr>
        <p:spPr>
          <a:xfrm>
            <a:off x="3470625" y="514350"/>
            <a:ext cx="5346000" cy="6168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chemeClr val="dk2"/>
                </a:solidFill>
                <a:latin typeface="Georgia"/>
                <a:ea typeface="Georgia"/>
                <a:cs typeface="Georgia"/>
                <a:sym typeface="Georgia"/>
              </a:rPr>
              <a:t>Who / What are the Subjects and Objects in a sentence</a:t>
            </a:r>
            <a:endParaRPr sz="1500">
              <a:solidFill>
                <a:schemeClr val="dk2"/>
              </a:solidFill>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5"/>
          <p:cNvSpPr txBox="1"/>
          <p:nvPr>
            <p:ph type="title"/>
          </p:nvPr>
        </p:nvSpPr>
        <p:spPr>
          <a:xfrm>
            <a:off x="1075134" y="240506"/>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Dependencies as relations</a:t>
            </a:r>
            <a:endParaRPr/>
          </a:p>
        </p:txBody>
      </p:sp>
      <p:pic>
        <p:nvPicPr>
          <p:cNvPr id="463" name="Google Shape;463;p65"/>
          <p:cNvPicPr preferRelativeResize="0"/>
          <p:nvPr/>
        </p:nvPicPr>
        <p:blipFill>
          <a:blip r:embed="rId3">
            <a:alphaModFix/>
          </a:blip>
          <a:stretch>
            <a:fillRect/>
          </a:stretch>
        </p:blipFill>
        <p:spPr>
          <a:xfrm>
            <a:off x="892969" y="1108538"/>
            <a:ext cx="7715250" cy="364205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b="35623" l="225" r="60156" t="7776"/>
          <a:stretch/>
        </p:blipFill>
        <p:spPr>
          <a:xfrm>
            <a:off x="551467" y="84840"/>
            <a:ext cx="6052829" cy="4864231"/>
          </a:xfrm>
          <a:prstGeom prst="rect">
            <a:avLst/>
          </a:prstGeom>
          <a:noFill/>
          <a:ln cap="flat" cmpd="sng" w="9525">
            <a:solidFill>
              <a:srgbClr val="0070C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7"/>
          <p:cNvPicPr preferRelativeResize="0"/>
          <p:nvPr/>
        </p:nvPicPr>
        <p:blipFill rotWithShape="1">
          <a:blip r:embed="rId3">
            <a:alphaModFix/>
          </a:blip>
          <a:srcRect b="38155" l="0" r="68899" t="7869"/>
          <a:stretch/>
        </p:blipFill>
        <p:spPr>
          <a:xfrm>
            <a:off x="520831" y="106051"/>
            <a:ext cx="5029200" cy="49097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671513" y="133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Uses of NER in Text Processing Tasks</a:t>
            </a:r>
            <a:endParaRPr/>
          </a:p>
        </p:txBody>
      </p:sp>
      <p:pic>
        <p:nvPicPr>
          <p:cNvPr id="479" name="Google Shape;479;p68"/>
          <p:cNvPicPr preferRelativeResize="0"/>
          <p:nvPr/>
        </p:nvPicPr>
        <p:blipFill>
          <a:blip r:embed="rId3">
            <a:alphaModFix/>
          </a:blip>
          <a:stretch>
            <a:fillRect/>
          </a:stretch>
        </p:blipFill>
        <p:spPr>
          <a:xfrm>
            <a:off x="270778" y="3095625"/>
            <a:ext cx="8716744" cy="1928063"/>
          </a:xfrm>
          <a:prstGeom prst="rect">
            <a:avLst/>
          </a:prstGeom>
          <a:noFill/>
          <a:ln>
            <a:noFill/>
          </a:ln>
        </p:spPr>
      </p:pic>
      <p:pic>
        <p:nvPicPr>
          <p:cNvPr id="480" name="Google Shape;480;p68"/>
          <p:cNvPicPr preferRelativeResize="0"/>
          <p:nvPr/>
        </p:nvPicPr>
        <p:blipFill>
          <a:blip r:embed="rId4">
            <a:alphaModFix/>
          </a:blip>
          <a:stretch>
            <a:fillRect/>
          </a:stretch>
        </p:blipFill>
        <p:spPr>
          <a:xfrm>
            <a:off x="852488" y="666750"/>
            <a:ext cx="3921920" cy="2309812"/>
          </a:xfrm>
          <a:prstGeom prst="rect">
            <a:avLst/>
          </a:prstGeom>
          <a:noFill/>
          <a:ln cap="flat" cmpd="sng" w="9525">
            <a:solidFill>
              <a:schemeClr val="dk2"/>
            </a:solidFill>
            <a:prstDash val="solid"/>
            <a:round/>
            <a:headEnd len="sm" w="sm" type="none"/>
            <a:tailEnd len="sm" w="sm" type="none"/>
          </a:ln>
        </p:spPr>
      </p:pic>
      <p:sp>
        <p:nvSpPr>
          <p:cNvPr id="481" name="Google Shape;481;p68"/>
          <p:cNvSpPr txBox="1"/>
          <p:nvPr/>
        </p:nvSpPr>
        <p:spPr>
          <a:xfrm>
            <a:off x="5155406" y="1113188"/>
            <a:ext cx="3476700" cy="1202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chemeClr val="dk2"/>
                </a:solidFill>
                <a:latin typeface="Georgia"/>
                <a:ea typeface="Georgia"/>
                <a:cs typeface="Georgia"/>
                <a:sym typeface="Georgia"/>
              </a:rPr>
              <a:t>Which are the organizations, cities, numeric quantities mentioned in the News?</a:t>
            </a:r>
            <a:endParaRPr sz="1500">
              <a:solidFill>
                <a:schemeClr val="dk2"/>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793931" y="162206"/>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Are NERs available for all tasks?</a:t>
            </a:r>
            <a:endParaRPr/>
          </a:p>
        </p:txBody>
      </p:sp>
      <p:sp>
        <p:nvSpPr>
          <p:cNvPr id="487" name="Google Shape;487;p69"/>
          <p:cNvSpPr txBox="1"/>
          <p:nvPr/>
        </p:nvSpPr>
        <p:spPr>
          <a:xfrm>
            <a:off x="1208475" y="1107225"/>
            <a:ext cx="6727200" cy="521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chemeClr val="dk2"/>
                </a:solidFill>
                <a:latin typeface="Georgia"/>
                <a:ea typeface="Georgia"/>
                <a:cs typeface="Georgia"/>
                <a:sym typeface="Georgia"/>
              </a:rPr>
              <a:t>Task - Identify the drugs mentioned in the following PubMed articles. </a:t>
            </a:r>
            <a:endParaRPr sz="1500">
              <a:solidFill>
                <a:schemeClr val="dk2"/>
              </a:solidFill>
              <a:latin typeface="Georgia"/>
              <a:ea typeface="Georgia"/>
              <a:cs typeface="Georgia"/>
              <a:sym typeface="Georgia"/>
            </a:endParaRPr>
          </a:p>
        </p:txBody>
      </p:sp>
      <p:pic>
        <p:nvPicPr>
          <p:cNvPr id="488" name="Google Shape;488;p69"/>
          <p:cNvPicPr preferRelativeResize="0"/>
          <p:nvPr/>
        </p:nvPicPr>
        <p:blipFill>
          <a:blip r:embed="rId3">
            <a:alphaModFix/>
          </a:blip>
          <a:stretch>
            <a:fillRect/>
          </a:stretch>
        </p:blipFill>
        <p:spPr>
          <a:xfrm>
            <a:off x="959644" y="1628775"/>
            <a:ext cx="3707608" cy="3361014"/>
          </a:xfrm>
          <a:prstGeom prst="rect">
            <a:avLst/>
          </a:prstGeom>
          <a:noFill/>
          <a:ln cap="flat" cmpd="sng" w="9525">
            <a:solidFill>
              <a:schemeClr val="dk2"/>
            </a:solidFill>
            <a:prstDash val="solid"/>
            <a:round/>
            <a:headEnd len="sm" w="sm" type="none"/>
            <a:tailEnd len="sm" w="sm" type="none"/>
          </a:ln>
        </p:spPr>
      </p:pic>
      <p:pic>
        <p:nvPicPr>
          <p:cNvPr id="489" name="Google Shape;489;p69"/>
          <p:cNvPicPr preferRelativeResize="0"/>
          <p:nvPr/>
        </p:nvPicPr>
        <p:blipFill>
          <a:blip r:embed="rId4">
            <a:alphaModFix/>
          </a:blip>
          <a:stretch>
            <a:fillRect/>
          </a:stretch>
        </p:blipFill>
        <p:spPr>
          <a:xfrm>
            <a:off x="1654969" y="1714500"/>
            <a:ext cx="7429555" cy="3412333"/>
          </a:xfrm>
          <a:prstGeom prst="rect">
            <a:avLst/>
          </a:prstGeom>
          <a:noFill/>
          <a:ln cap="flat" cmpd="sng" w="9525">
            <a:solidFill>
              <a:schemeClr val="dk2"/>
            </a:solidFill>
            <a:prstDash val="solid"/>
            <a:round/>
            <a:headEnd len="sm" w="sm" type="none"/>
            <a:tailEnd len="sm" w="sm" type="none"/>
          </a:ln>
        </p:spPr>
      </p:pic>
      <p:sp>
        <p:nvSpPr>
          <p:cNvPr id="490" name="Google Shape;490;p69"/>
          <p:cNvSpPr txBox="1"/>
          <p:nvPr/>
        </p:nvSpPr>
        <p:spPr>
          <a:xfrm>
            <a:off x="6972450" y="1842881"/>
            <a:ext cx="2007300" cy="7746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rgbClr val="333333"/>
                </a:solidFill>
                <a:highlight>
                  <a:srgbClr val="FFFF00"/>
                </a:highlight>
                <a:latin typeface="Georgia"/>
                <a:ea typeface="Georgia"/>
                <a:cs typeface="Georgia"/>
                <a:sym typeface="Georgia"/>
              </a:rPr>
              <a:t>Domain - specific NERs have to be created </a:t>
            </a:r>
            <a:endParaRPr sz="1500">
              <a:solidFill>
                <a:srgbClr val="333333"/>
              </a:solidFill>
              <a:highlight>
                <a:srgbClr val="FFFF00"/>
              </a:highlight>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0"/>
          <p:cNvSpPr txBox="1"/>
          <p:nvPr>
            <p:ph idx="4294967295" type="title"/>
          </p:nvPr>
        </p:nvSpPr>
        <p:spPr>
          <a:xfrm>
            <a:off x="793931" y="162206"/>
            <a:ext cx="7200900" cy="636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Coreference Resolution</a:t>
            </a:r>
            <a:endParaRPr/>
          </a:p>
        </p:txBody>
      </p:sp>
      <p:pic>
        <p:nvPicPr>
          <p:cNvPr id="496" name="Google Shape;496;p70"/>
          <p:cNvPicPr preferRelativeResize="0"/>
          <p:nvPr/>
        </p:nvPicPr>
        <p:blipFill>
          <a:blip r:embed="rId3">
            <a:alphaModFix/>
          </a:blip>
          <a:stretch>
            <a:fillRect/>
          </a:stretch>
        </p:blipFill>
        <p:spPr>
          <a:xfrm>
            <a:off x="868632" y="703181"/>
            <a:ext cx="7733871" cy="4379905"/>
          </a:xfrm>
          <a:prstGeom prst="rect">
            <a:avLst/>
          </a:prstGeom>
          <a:noFill/>
          <a:ln>
            <a:noFill/>
          </a:ln>
        </p:spPr>
      </p:pic>
      <p:sp>
        <p:nvSpPr>
          <p:cNvPr id="497" name="Google Shape;497;p70"/>
          <p:cNvSpPr txBox="1"/>
          <p:nvPr/>
        </p:nvSpPr>
        <p:spPr>
          <a:xfrm>
            <a:off x="3860194" y="645694"/>
            <a:ext cx="4472400" cy="750900"/>
          </a:xfrm>
          <a:prstGeom prst="rect">
            <a:avLst/>
          </a:prstGeom>
          <a:solidFill>
            <a:srgbClr val="F6E7CC"/>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500">
                <a:solidFill>
                  <a:schemeClr val="dk2"/>
                </a:solidFill>
                <a:latin typeface="Georgia"/>
                <a:ea typeface="Georgia"/>
                <a:cs typeface="Georgia"/>
                <a:sym typeface="Georgia"/>
              </a:rPr>
              <a:t>Who is Ratan Tata’s father?</a:t>
            </a:r>
            <a:endParaRPr sz="1500">
              <a:solidFill>
                <a:schemeClr val="dk2"/>
              </a:solidFill>
              <a:latin typeface="Georgia"/>
              <a:ea typeface="Georgia"/>
              <a:cs typeface="Georgia"/>
              <a:sym typeface="Georgia"/>
            </a:endParaRPr>
          </a:p>
          <a:p>
            <a:pPr indent="0" lvl="0" marL="0" rtl="0" algn="l">
              <a:spcBef>
                <a:spcPts val="0"/>
              </a:spcBef>
              <a:spcAft>
                <a:spcPts val="0"/>
              </a:spcAft>
              <a:buNone/>
            </a:pPr>
            <a:r>
              <a:rPr lang="en-GB" sz="1500">
                <a:solidFill>
                  <a:schemeClr val="dk2"/>
                </a:solidFill>
                <a:latin typeface="Georgia"/>
                <a:ea typeface="Georgia"/>
                <a:cs typeface="Georgia"/>
                <a:sym typeface="Georgia"/>
              </a:rPr>
              <a:t>Is Ratan tata a philanthropist?</a:t>
            </a:r>
            <a:endParaRPr sz="1500">
              <a:solidFill>
                <a:schemeClr val="dk2"/>
              </a:solidFill>
              <a:latin typeface="Georgia"/>
              <a:ea typeface="Georgia"/>
              <a:cs typeface="Georgia"/>
              <a:sym typeface="Georgia"/>
            </a:endParaRPr>
          </a:p>
        </p:txBody>
      </p:sp>
      <p:cxnSp>
        <p:nvCxnSpPr>
          <p:cNvPr id="498" name="Google Shape;498;p70"/>
          <p:cNvCxnSpPr/>
          <p:nvPr/>
        </p:nvCxnSpPr>
        <p:spPr>
          <a:xfrm>
            <a:off x="868631" y="3251456"/>
            <a:ext cx="1842900" cy="0"/>
          </a:xfrm>
          <a:prstGeom prst="straightConnector1">
            <a:avLst/>
          </a:prstGeom>
          <a:noFill/>
          <a:ln cap="flat" cmpd="sng" w="38100">
            <a:solidFill>
              <a:srgbClr val="D13A55"/>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1"/>
          <p:cNvPicPr preferRelativeResize="0"/>
          <p:nvPr/>
        </p:nvPicPr>
        <p:blipFill>
          <a:blip r:embed="rId3">
            <a:alphaModFix/>
          </a:blip>
          <a:stretch>
            <a:fillRect/>
          </a:stretch>
        </p:blipFill>
        <p:spPr>
          <a:xfrm>
            <a:off x="419513" y="136125"/>
            <a:ext cx="8915400" cy="487125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2"/>
          <p:cNvPicPr preferRelativeResize="0"/>
          <p:nvPr/>
        </p:nvPicPr>
        <p:blipFill>
          <a:blip r:embed="rId3">
            <a:alphaModFix/>
          </a:blip>
          <a:stretch>
            <a:fillRect/>
          </a:stretch>
        </p:blipFill>
        <p:spPr>
          <a:xfrm>
            <a:off x="120469" y="0"/>
            <a:ext cx="9144003" cy="5143498"/>
          </a:xfrm>
          <a:prstGeom prst="rect">
            <a:avLst/>
          </a:prstGeom>
          <a:noFill/>
          <a:ln>
            <a:noFill/>
          </a:ln>
        </p:spPr>
      </p:pic>
      <p:sp>
        <p:nvSpPr>
          <p:cNvPr id="509" name="Google Shape;509;p72"/>
          <p:cNvSpPr/>
          <p:nvPr/>
        </p:nvSpPr>
        <p:spPr>
          <a:xfrm>
            <a:off x="481256" y="3838369"/>
            <a:ext cx="2641200" cy="4578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Georgia"/>
              <a:ea typeface="Georgia"/>
              <a:cs typeface="Georgia"/>
              <a:sym typeface="Georgia"/>
            </a:endParaRPr>
          </a:p>
        </p:txBody>
      </p:sp>
      <p:sp>
        <p:nvSpPr>
          <p:cNvPr id="510" name="Google Shape;510;p72"/>
          <p:cNvSpPr/>
          <p:nvPr/>
        </p:nvSpPr>
        <p:spPr>
          <a:xfrm>
            <a:off x="481256" y="1933706"/>
            <a:ext cx="2641200" cy="4578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3"/>
          <p:cNvSpPr txBox="1"/>
          <p:nvPr>
            <p:ph type="title"/>
          </p:nvPr>
        </p:nvSpPr>
        <p:spPr>
          <a:xfrm>
            <a:off x="1028700" y="514350"/>
            <a:ext cx="7200900" cy="6945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GB"/>
              <a:t>What makes NLP difficult - Word Sense</a:t>
            </a:r>
            <a:endParaRPr/>
          </a:p>
        </p:txBody>
      </p:sp>
      <p:sp>
        <p:nvSpPr>
          <p:cNvPr id="516" name="Google Shape;516;p73"/>
          <p:cNvSpPr txBox="1"/>
          <p:nvPr>
            <p:ph idx="1" type="body"/>
          </p:nvPr>
        </p:nvSpPr>
        <p:spPr>
          <a:xfrm>
            <a:off x="1028700" y="1208925"/>
            <a:ext cx="7200900" cy="31914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b="1" lang="en-GB" sz="1700"/>
              <a:t> Polysemy</a:t>
            </a:r>
            <a:r>
              <a:rPr lang="en-GB" sz="1700"/>
              <a:t> - </a:t>
            </a:r>
            <a:r>
              <a:rPr lang="en-GB"/>
              <a:t>Same words can mean different things! </a:t>
            </a:r>
            <a:endParaRPr b="1" i="1"/>
          </a:p>
          <a:p>
            <a:pPr indent="0" lvl="0" marL="342900" rtl="0" algn="l">
              <a:spcBef>
                <a:spcPts val="800"/>
              </a:spcBef>
              <a:spcAft>
                <a:spcPts val="0"/>
              </a:spcAft>
              <a:buNone/>
            </a:pPr>
            <a:r>
              <a:rPr i="1" lang="en-GB"/>
              <a:t>I have </a:t>
            </a:r>
            <a:r>
              <a:rPr i="1" lang="en-GB">
                <a:highlight>
                  <a:srgbClr val="FFFF00"/>
                </a:highlight>
              </a:rPr>
              <a:t>watered</a:t>
            </a:r>
            <a:r>
              <a:rPr i="1" lang="en-GB"/>
              <a:t> the plants</a:t>
            </a:r>
            <a:endParaRPr i="1"/>
          </a:p>
          <a:p>
            <a:pPr indent="0" lvl="0" marL="342900" rtl="0" algn="l">
              <a:spcBef>
                <a:spcPts val="800"/>
              </a:spcBef>
              <a:spcAft>
                <a:spcPts val="0"/>
              </a:spcAft>
              <a:buNone/>
            </a:pPr>
            <a:r>
              <a:rPr i="1" lang="en-GB"/>
              <a:t>This course is </a:t>
            </a:r>
            <a:r>
              <a:rPr i="1" lang="en-GB">
                <a:highlight>
                  <a:srgbClr val="FFFF00"/>
                </a:highlight>
              </a:rPr>
              <a:t>watered</a:t>
            </a:r>
            <a:r>
              <a:rPr i="1" lang="en-GB"/>
              <a:t> down.</a:t>
            </a:r>
            <a:endParaRPr i="1"/>
          </a:p>
          <a:p>
            <a:pPr indent="0" lvl="0" marL="0" rtl="0" algn="l">
              <a:spcBef>
                <a:spcPts val="800"/>
              </a:spcBef>
              <a:spcAft>
                <a:spcPts val="0"/>
              </a:spcAft>
              <a:buNone/>
            </a:pPr>
            <a:r>
              <a:rPr b="1" lang="en-GB" sz="1700"/>
              <a:t>Synonyms - </a:t>
            </a:r>
            <a:r>
              <a:rPr lang="en-GB"/>
              <a:t>Find me all News on “astronauts”</a:t>
            </a:r>
            <a:endParaRPr/>
          </a:p>
          <a:p>
            <a:pPr indent="0" lvl="0" marL="0" rtl="0" algn="l">
              <a:spcBef>
                <a:spcPts val="800"/>
              </a:spcBef>
              <a:spcAft>
                <a:spcPts val="0"/>
              </a:spcAft>
              <a:buNone/>
            </a:pPr>
            <a:r>
              <a:rPr b="1" lang="en-GB" sz="1700"/>
              <a:t>Metonyms</a:t>
            </a:r>
            <a:r>
              <a:rPr lang="en-GB" sz="1700"/>
              <a:t> - </a:t>
            </a:r>
            <a:r>
              <a:rPr lang="en-GB">
                <a:solidFill>
                  <a:srgbClr val="001D35"/>
                </a:solidFill>
              </a:rPr>
              <a:t>figure of speech that replaces the </a:t>
            </a:r>
            <a:endParaRPr>
              <a:solidFill>
                <a:srgbClr val="001D35"/>
              </a:solidFill>
            </a:endParaRPr>
          </a:p>
          <a:p>
            <a:pPr indent="0" lvl="0" marL="0" rtl="0" algn="l">
              <a:spcBef>
                <a:spcPts val="800"/>
              </a:spcBef>
              <a:spcAft>
                <a:spcPts val="0"/>
              </a:spcAft>
              <a:buNone/>
            </a:pPr>
            <a:r>
              <a:rPr lang="en-GB">
                <a:solidFill>
                  <a:srgbClr val="001D35"/>
                </a:solidFill>
              </a:rPr>
              <a:t>name of an object or concept with a closely related word</a:t>
            </a:r>
            <a:endParaRPr/>
          </a:p>
          <a:p>
            <a:pPr indent="342900" lvl="0" marL="0" rtl="0" algn="l">
              <a:spcBef>
                <a:spcPts val="800"/>
              </a:spcBef>
              <a:spcAft>
                <a:spcPts val="0"/>
              </a:spcAft>
              <a:buNone/>
            </a:pPr>
            <a:r>
              <a:rPr lang="en-GB"/>
              <a:t>This </a:t>
            </a:r>
            <a:r>
              <a:rPr b="1" lang="en-GB">
                <a:highlight>
                  <a:srgbClr val="FFFF00"/>
                </a:highlight>
              </a:rPr>
              <a:t>dish</a:t>
            </a:r>
            <a:r>
              <a:rPr lang="en-GB"/>
              <a:t> tastes good</a:t>
            </a:r>
            <a:endParaRPr/>
          </a:p>
          <a:p>
            <a:pPr indent="0" lvl="0" marL="0" rtl="0" algn="l">
              <a:spcBef>
                <a:spcPts val="800"/>
              </a:spcBef>
              <a:spcAft>
                <a:spcPts val="0"/>
              </a:spcAft>
              <a:buNone/>
            </a:pPr>
            <a:r>
              <a:rPr b="1" lang="en-GB"/>
              <a:t>Hyponyms / Hypernyms</a:t>
            </a:r>
            <a:r>
              <a:rPr lang="en-GB"/>
              <a:t> -  general / specific</a:t>
            </a:r>
            <a:endParaRPr/>
          </a:p>
          <a:p>
            <a:pPr indent="0" lvl="0" marL="0" rtl="0" algn="l">
              <a:spcBef>
                <a:spcPts val="800"/>
              </a:spcBef>
              <a:spcAft>
                <a:spcPts val="0"/>
              </a:spcAft>
              <a:buNone/>
            </a:pPr>
            <a:r>
              <a:rPr lang="en-GB"/>
              <a:t>	I love </a:t>
            </a:r>
            <a:r>
              <a:rPr b="1" lang="en-GB"/>
              <a:t>Chinese food</a:t>
            </a:r>
            <a:r>
              <a:rPr lang="en-GB"/>
              <a:t> → I love </a:t>
            </a:r>
            <a:r>
              <a:rPr b="1" lang="en-GB"/>
              <a:t>Chow Mein</a:t>
            </a:r>
            <a:endParaRPr b="1"/>
          </a:p>
          <a:p>
            <a:pPr indent="0" lvl="0" marL="0" rtl="0" algn="l">
              <a:spcBef>
                <a:spcPts val="800"/>
              </a:spcBef>
              <a:spcAft>
                <a:spcPts val="200"/>
              </a:spcAft>
              <a:buNone/>
            </a:pPr>
            <a:r>
              <a:t/>
            </a:r>
            <a:endParaRPr sz="1700"/>
          </a:p>
        </p:txBody>
      </p:sp>
      <p:pic>
        <p:nvPicPr>
          <p:cNvPr id="517" name="Google Shape;517;p73"/>
          <p:cNvPicPr preferRelativeResize="0"/>
          <p:nvPr/>
        </p:nvPicPr>
        <p:blipFill>
          <a:blip r:embed="rId3">
            <a:alphaModFix/>
          </a:blip>
          <a:stretch>
            <a:fillRect/>
          </a:stretch>
        </p:blipFill>
        <p:spPr>
          <a:xfrm>
            <a:off x="5998181" y="1912200"/>
            <a:ext cx="3087112" cy="2308087"/>
          </a:xfrm>
          <a:prstGeom prst="rect">
            <a:avLst/>
          </a:prstGeom>
          <a:noFill/>
          <a:ln cap="flat" cmpd="sng" w="9525">
            <a:solidFill>
              <a:schemeClr val="dk2"/>
            </a:solidFill>
            <a:prstDash val="solid"/>
            <a:round/>
            <a:headEnd len="sm" w="sm" type="none"/>
            <a:tailEnd len="sm" w="sm" type="none"/>
          </a:ln>
        </p:spPr>
      </p:pic>
      <p:sp>
        <p:nvSpPr>
          <p:cNvPr id="518" name="Google Shape;518;p73"/>
          <p:cNvSpPr txBox="1"/>
          <p:nvPr/>
        </p:nvSpPr>
        <p:spPr>
          <a:xfrm>
            <a:off x="6561600" y="1594800"/>
            <a:ext cx="2418000" cy="411000"/>
          </a:xfrm>
          <a:prstGeom prst="rect">
            <a:avLst/>
          </a:prstGeom>
          <a:noFill/>
          <a:ln cap="flat" cmpd="sng" w="9525">
            <a:solidFill>
              <a:srgbClr val="FFFF00"/>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lang="en-GB" sz="1500">
                <a:solidFill>
                  <a:srgbClr val="C00000"/>
                </a:solidFill>
                <a:highlight>
                  <a:srgbClr val="FFFF00"/>
                </a:highlight>
                <a:latin typeface="Georgia"/>
                <a:ea typeface="Georgia"/>
                <a:cs typeface="Georgia"/>
                <a:sym typeface="Georgia"/>
              </a:rPr>
              <a:t>Is this relevant?</a:t>
            </a:r>
            <a:endParaRPr b="1" sz="1500">
              <a:solidFill>
                <a:srgbClr val="C00000"/>
              </a:solidFill>
              <a:highlight>
                <a:srgbClr val="FFFF00"/>
              </a:highlight>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1028700" y="514350"/>
            <a:ext cx="7200900" cy="699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we discuss today</a:t>
            </a:r>
            <a:endParaRPr/>
          </a:p>
        </p:txBody>
      </p:sp>
      <p:sp>
        <p:nvSpPr>
          <p:cNvPr id="163" name="Google Shape;163;p29"/>
          <p:cNvSpPr txBox="1"/>
          <p:nvPr>
            <p:ph idx="1" type="body"/>
          </p:nvPr>
        </p:nvSpPr>
        <p:spPr>
          <a:xfrm>
            <a:off x="1028700" y="1416825"/>
            <a:ext cx="7200900" cy="29838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100000"/>
              <a:buFont typeface="Arial"/>
              <a:buNone/>
            </a:pPr>
            <a:r>
              <a:rPr lang="en-GB" sz="8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0" lvl="0" marL="0" rtl="0" algn="l">
              <a:spcBef>
                <a:spcPts val="800"/>
              </a:spcBef>
              <a:spcAft>
                <a:spcPts val="0"/>
              </a:spcAft>
              <a:buClr>
                <a:schemeClr val="dk1"/>
              </a:buClr>
              <a:buSzPct val="100000"/>
              <a:buFont typeface="Arial"/>
              <a:buNone/>
            </a:pPr>
            <a:r>
              <a:rPr lang="en-GB" sz="8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0" lvl="0" marL="0" rtl="0" algn="l">
              <a:spcBef>
                <a:spcPts val="800"/>
              </a:spcBef>
              <a:spcAft>
                <a:spcPts val="0"/>
              </a:spcAft>
              <a:buClr>
                <a:schemeClr val="dk1"/>
              </a:buClr>
              <a:buSzPct val="100000"/>
              <a:buFont typeface="Arial"/>
              <a:buNone/>
            </a:pPr>
            <a:r>
              <a:rPr lang="en-GB" sz="8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0" lvl="0" marL="0" rtl="0" algn="l">
              <a:spcBef>
                <a:spcPts val="800"/>
              </a:spcBef>
              <a:spcAft>
                <a:spcPts val="0"/>
              </a:spcAft>
              <a:buClr>
                <a:schemeClr val="dk1"/>
              </a:buClr>
              <a:buSzPct val="100000"/>
              <a:buFont typeface="Arial"/>
              <a:buNone/>
            </a:pPr>
            <a:r>
              <a:rPr lang="en-GB" sz="8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0" lvl="0" marL="0" rtl="0" algn="l">
              <a:lnSpc>
                <a:spcPct val="200000"/>
              </a:lnSpc>
              <a:spcBef>
                <a:spcPts val="900"/>
              </a:spcBef>
              <a:spcAft>
                <a:spcPts val="0"/>
              </a:spcAft>
              <a:buNone/>
            </a:pPr>
            <a:r>
              <a:rPr lang="en-GB" sz="2200">
                <a:solidFill>
                  <a:schemeClr val="dk1"/>
                </a:solidFill>
                <a:latin typeface="Arial"/>
                <a:ea typeface="Arial"/>
                <a:cs typeface="Arial"/>
                <a:sym typeface="Arial"/>
              </a:rPr>
              <a:t>What is Natural Language Processing (NLP)?</a:t>
            </a:r>
            <a:endParaRPr sz="2200">
              <a:solidFill>
                <a:schemeClr val="dk1"/>
              </a:solidFill>
              <a:latin typeface="Arial"/>
              <a:ea typeface="Arial"/>
              <a:cs typeface="Arial"/>
              <a:sym typeface="Arial"/>
            </a:endParaRPr>
          </a:p>
          <a:p>
            <a:pPr indent="0" lvl="0" marL="0" rtl="0" algn="l">
              <a:lnSpc>
                <a:spcPct val="200000"/>
              </a:lnSpc>
              <a:spcBef>
                <a:spcPts val="900"/>
              </a:spcBef>
              <a:spcAft>
                <a:spcPts val="0"/>
              </a:spcAft>
              <a:buNone/>
            </a:pPr>
            <a:r>
              <a:rPr lang="en-GB" sz="2200">
                <a:solidFill>
                  <a:schemeClr val="dk1"/>
                </a:solidFill>
                <a:latin typeface="Arial"/>
                <a:ea typeface="Arial"/>
                <a:cs typeface="Arial"/>
                <a:sym typeface="Arial"/>
              </a:rPr>
              <a:t>Where is it applied?</a:t>
            </a:r>
            <a:endParaRPr sz="2200">
              <a:solidFill>
                <a:schemeClr val="dk1"/>
              </a:solidFill>
              <a:latin typeface="Arial"/>
              <a:ea typeface="Arial"/>
              <a:cs typeface="Arial"/>
              <a:sym typeface="Arial"/>
            </a:endParaRPr>
          </a:p>
          <a:p>
            <a:pPr indent="0" lvl="0" marL="0" rtl="0" algn="l">
              <a:lnSpc>
                <a:spcPct val="200000"/>
              </a:lnSpc>
              <a:spcBef>
                <a:spcPts val="900"/>
              </a:spcBef>
              <a:spcAft>
                <a:spcPts val="0"/>
              </a:spcAft>
              <a:buClr>
                <a:schemeClr val="dk1"/>
              </a:buClr>
              <a:buSzPct val="36363"/>
              <a:buFont typeface="Arial"/>
              <a:buNone/>
            </a:pPr>
            <a:r>
              <a:rPr lang="en-GB" sz="2200">
                <a:solidFill>
                  <a:schemeClr val="dk1"/>
                </a:solidFill>
                <a:latin typeface="Arial"/>
                <a:ea typeface="Arial"/>
                <a:cs typeface="Arial"/>
                <a:sym typeface="Arial"/>
              </a:rPr>
              <a:t>What are some tools available?</a:t>
            </a:r>
            <a:br>
              <a:rPr lang="en-GB" sz="2200">
                <a:solidFill>
                  <a:schemeClr val="dk1"/>
                </a:solidFill>
                <a:latin typeface="Arial"/>
                <a:ea typeface="Arial"/>
                <a:cs typeface="Arial"/>
                <a:sym typeface="Arial"/>
              </a:rPr>
            </a:br>
            <a:r>
              <a:rPr lang="en-GB" sz="2200">
                <a:solidFill>
                  <a:schemeClr val="dk1"/>
                </a:solidFill>
                <a:latin typeface="Arial"/>
                <a:ea typeface="Arial"/>
                <a:cs typeface="Arial"/>
                <a:sym typeface="Arial"/>
              </a:rPr>
              <a:t>Why is NLP hard?</a:t>
            </a:r>
            <a:endParaRPr sz="1100">
              <a:solidFill>
                <a:schemeClr val="dk1"/>
              </a:solidFill>
              <a:latin typeface="Arial"/>
              <a:ea typeface="Arial"/>
              <a:cs typeface="Arial"/>
              <a:sym typeface="Arial"/>
            </a:endParaRPr>
          </a:p>
          <a:p>
            <a:pPr indent="0" lvl="0" marL="0" rtl="0" algn="l">
              <a:spcBef>
                <a:spcPts val="900"/>
              </a:spcBef>
              <a:spcAft>
                <a:spcPts val="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makes NLP difficult - Word Sense</a:t>
            </a:r>
            <a:endParaRPr/>
          </a:p>
        </p:txBody>
      </p:sp>
      <p:sp>
        <p:nvSpPr>
          <p:cNvPr id="524" name="Google Shape;524;p74"/>
          <p:cNvSpPr txBox="1"/>
          <p:nvPr>
            <p:ph idx="1" type="body"/>
          </p:nvPr>
        </p:nvSpPr>
        <p:spPr>
          <a:xfrm>
            <a:off x="1028700" y="1628775"/>
            <a:ext cx="7200900" cy="2686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800"/>
              <a:buFont typeface="Arial"/>
              <a:buNone/>
            </a:pPr>
            <a:r>
              <a:rPr b="1" lang="en-GB"/>
              <a:t>Hyponyms / Hypernyms</a:t>
            </a:r>
            <a:r>
              <a:rPr lang="en-GB"/>
              <a:t> -  general / specific</a:t>
            </a:r>
            <a:endParaRPr/>
          </a:p>
          <a:p>
            <a:pPr indent="0" lvl="0" marL="0" rtl="0" algn="l">
              <a:spcBef>
                <a:spcPts val="800"/>
              </a:spcBef>
              <a:spcAft>
                <a:spcPts val="0"/>
              </a:spcAft>
              <a:buClr>
                <a:schemeClr val="dk1"/>
              </a:buClr>
              <a:buSzPts val="800"/>
              <a:buFont typeface="Arial"/>
              <a:buNone/>
            </a:pPr>
            <a:r>
              <a:rPr lang="en-GB"/>
              <a:t>	I love </a:t>
            </a:r>
            <a:r>
              <a:rPr b="1" lang="en-GB"/>
              <a:t>Chinese food</a:t>
            </a:r>
            <a:r>
              <a:rPr lang="en-GB"/>
              <a:t> → I love </a:t>
            </a:r>
            <a:r>
              <a:rPr b="1" lang="en-GB"/>
              <a:t>Chow Mein</a:t>
            </a:r>
            <a:endParaRPr b="1"/>
          </a:p>
          <a:p>
            <a:pPr indent="0" lvl="0" marL="0" rtl="0" algn="l">
              <a:spcBef>
                <a:spcPts val="800"/>
              </a:spcBef>
              <a:spcAft>
                <a:spcPts val="0"/>
              </a:spcAft>
              <a:buNone/>
            </a:pPr>
            <a:r>
              <a:t/>
            </a:r>
            <a:endParaRPr sz="1700"/>
          </a:p>
          <a:p>
            <a:pPr indent="0" lvl="0" marL="0" rtl="0" algn="l">
              <a:spcBef>
                <a:spcPts val="800"/>
              </a:spcBef>
              <a:spcAft>
                <a:spcPts val="0"/>
              </a:spcAft>
              <a:buNone/>
            </a:pPr>
            <a:r>
              <a:rPr b="1" lang="en-GB" sz="1700"/>
              <a:t>Meronyms</a:t>
            </a:r>
            <a:r>
              <a:rPr lang="en-GB" sz="1700"/>
              <a:t> - Part - whole relationship </a:t>
            </a:r>
            <a:r>
              <a:rPr lang="en-GB">
                <a:solidFill>
                  <a:srgbClr val="4D5156"/>
                </a:solidFill>
                <a:highlight>
                  <a:srgbClr val="FFFFFF"/>
                </a:highlight>
              </a:rPr>
              <a:t> </a:t>
            </a:r>
            <a:endParaRPr>
              <a:solidFill>
                <a:srgbClr val="4D5156"/>
              </a:solidFill>
              <a:highlight>
                <a:srgbClr val="FFFFFF"/>
              </a:highlight>
            </a:endParaRPr>
          </a:p>
          <a:p>
            <a:pPr indent="-254000" lvl="0" marL="342900" rtl="0" algn="l">
              <a:spcBef>
                <a:spcPts val="800"/>
              </a:spcBef>
              <a:spcAft>
                <a:spcPts val="0"/>
              </a:spcAft>
              <a:buSzPts val="1400"/>
              <a:buChar char="-"/>
            </a:pPr>
            <a:r>
              <a:rPr lang="en-GB">
                <a:highlight>
                  <a:srgbClr val="FFFFFF"/>
                </a:highlight>
              </a:rPr>
              <a:t>The car is blue → Its doors are blue</a:t>
            </a:r>
            <a:endParaRPr>
              <a:highlight>
                <a:srgbClr val="FFFFFF"/>
              </a:highlight>
            </a:endParaRPr>
          </a:p>
          <a:p>
            <a:pPr indent="0" lvl="0" marL="0" rtl="0" algn="l">
              <a:spcBef>
                <a:spcPts val="800"/>
              </a:spcBef>
              <a:spcAft>
                <a:spcPts val="0"/>
              </a:spcAft>
              <a:buNone/>
            </a:pPr>
            <a:r>
              <a:t/>
            </a:r>
            <a:endParaRPr>
              <a:highlight>
                <a:srgbClr val="FFFFFF"/>
              </a:highlight>
            </a:endParaRPr>
          </a:p>
          <a:p>
            <a:pPr indent="0" lvl="0" marL="0" rtl="0" algn="l">
              <a:spcBef>
                <a:spcPts val="800"/>
              </a:spcBef>
              <a:spcAft>
                <a:spcPts val="0"/>
              </a:spcAft>
              <a:buNone/>
            </a:pPr>
            <a:r>
              <a:rPr b="1" lang="en-GB">
                <a:highlight>
                  <a:srgbClr val="FFFFFF"/>
                </a:highlight>
              </a:rPr>
              <a:t>Antonyms - </a:t>
            </a:r>
            <a:r>
              <a:rPr lang="en-GB">
                <a:highlight>
                  <a:srgbClr val="FFFFFF"/>
                </a:highlight>
              </a:rPr>
              <a:t>Opposites</a:t>
            </a:r>
            <a:endParaRPr>
              <a:highlight>
                <a:srgbClr val="FFFFFF"/>
              </a:highlight>
            </a:endParaRPr>
          </a:p>
          <a:p>
            <a:pPr indent="0" lvl="0" marL="0" rtl="0" algn="l">
              <a:spcBef>
                <a:spcPts val="800"/>
              </a:spcBef>
              <a:spcAft>
                <a:spcPts val="200"/>
              </a:spcAft>
              <a:buNone/>
            </a:pPr>
            <a:r>
              <a:rPr lang="en-GB">
                <a:highlight>
                  <a:srgbClr val="FFFFFF"/>
                </a:highlight>
              </a:rPr>
              <a:t>	He said the movie is </a:t>
            </a:r>
            <a:r>
              <a:rPr b="1" lang="en-GB">
                <a:highlight>
                  <a:srgbClr val="FFFFFF"/>
                </a:highlight>
              </a:rPr>
              <a:t>good</a:t>
            </a:r>
            <a:r>
              <a:rPr lang="en-GB">
                <a:highlight>
                  <a:srgbClr val="FFFFFF"/>
                </a:highlight>
              </a:rPr>
              <a:t> while she said it’s </a:t>
            </a:r>
            <a:r>
              <a:rPr b="1" lang="en-GB">
                <a:highlight>
                  <a:srgbClr val="FFFFFF"/>
                </a:highlight>
              </a:rPr>
              <a:t>bad</a:t>
            </a:r>
            <a:r>
              <a:rPr lang="en-GB">
                <a:highlight>
                  <a:srgbClr val="FFFFFF"/>
                </a:highlight>
              </a:rPr>
              <a:t> → Opposite sentiments</a:t>
            </a:r>
            <a:endParaRPr>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5"/>
          <p:cNvSpPr txBox="1"/>
          <p:nvPr>
            <p:ph type="title"/>
          </p:nvPr>
        </p:nvSpPr>
        <p:spPr>
          <a:xfrm>
            <a:off x="1028700" y="514350"/>
            <a:ext cx="7200900" cy="5145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GB"/>
              <a:t>Discourse Analysis</a:t>
            </a:r>
            <a:endParaRPr/>
          </a:p>
        </p:txBody>
      </p:sp>
      <p:sp>
        <p:nvSpPr>
          <p:cNvPr id="530" name="Google Shape;530;p75"/>
          <p:cNvSpPr txBox="1"/>
          <p:nvPr>
            <p:ph idx="1" type="body"/>
          </p:nvPr>
        </p:nvSpPr>
        <p:spPr>
          <a:xfrm>
            <a:off x="1028700" y="1171575"/>
            <a:ext cx="7200900" cy="32289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GB" sz="1800"/>
              <a:t>John took a train from Paris to Istanbul. He likes spinach.</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GB" sz="1800"/>
              <a:t>Jane took a train from Paris to Istanbul. She had to attend a conference.</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i="1" lang="en-GB" sz="1800"/>
              <a:t>Are these two sentences equally coherent?</a:t>
            </a:r>
            <a:endParaRPr b="1" i="1" sz="1800"/>
          </a:p>
          <a:p>
            <a:pPr indent="0" lvl="0" marL="0" rtl="0" algn="l">
              <a:spcBef>
                <a:spcPts val="800"/>
              </a:spcBef>
              <a:spcAft>
                <a:spcPts val="0"/>
              </a:spcAft>
              <a:buNone/>
            </a:pPr>
            <a:r>
              <a:t/>
            </a:r>
            <a:endParaRPr b="1" i="1" sz="1800"/>
          </a:p>
          <a:p>
            <a:pPr indent="0" lvl="0" marL="0" rtl="0" algn="l">
              <a:spcBef>
                <a:spcPts val="800"/>
              </a:spcBef>
              <a:spcAft>
                <a:spcPts val="0"/>
              </a:spcAft>
              <a:buNone/>
            </a:pPr>
            <a:r>
              <a:rPr b="1" i="1" lang="en-GB" sz="1800"/>
              <a:t>Reason?</a:t>
            </a:r>
            <a:endParaRPr b="1" i="1" sz="1800"/>
          </a:p>
          <a:p>
            <a:pPr indent="0" lvl="0" marL="0" rtl="0" algn="l">
              <a:spcBef>
                <a:spcPts val="800"/>
              </a:spcBef>
              <a:spcAft>
                <a:spcPts val="0"/>
              </a:spcAft>
              <a:buNone/>
            </a:pPr>
            <a:r>
              <a:t/>
            </a:r>
            <a:endParaRPr b="1" i="1" sz="1800"/>
          </a:p>
          <a:p>
            <a:pPr indent="0" lvl="0" marL="0" rtl="0" algn="l">
              <a:spcBef>
                <a:spcPts val="800"/>
              </a:spcBef>
              <a:spcAft>
                <a:spcPts val="200"/>
              </a:spcAft>
              <a:buNone/>
            </a:pPr>
            <a:r>
              <a:rPr b="1" i="1" lang="en-GB" sz="1800"/>
              <a:t>How to measure coherence?</a:t>
            </a:r>
            <a:endParaRPr b="1" i="1"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6"/>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can incoherence indicate</a:t>
            </a:r>
            <a:endParaRPr/>
          </a:p>
        </p:txBody>
      </p:sp>
      <p:sp>
        <p:nvSpPr>
          <p:cNvPr id="536" name="Google Shape;536;p76"/>
          <p:cNvSpPr txBox="1"/>
          <p:nvPr>
            <p:ph idx="1" type="body"/>
          </p:nvPr>
        </p:nvSpPr>
        <p:spPr>
          <a:xfrm>
            <a:off x="1028700" y="1385888"/>
            <a:ext cx="7200900" cy="3014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Mental Health Issues</a:t>
            </a:r>
            <a:endParaRPr sz="1800"/>
          </a:p>
          <a:p>
            <a:pPr indent="0" lvl="0" marL="0" rtl="0" algn="l">
              <a:spcBef>
                <a:spcPts val="800"/>
              </a:spcBef>
              <a:spcAft>
                <a:spcPts val="0"/>
              </a:spcAft>
              <a:buNone/>
            </a:pPr>
            <a:r>
              <a:t/>
            </a:r>
            <a:endParaRPr sz="1800"/>
          </a:p>
          <a:p>
            <a:pPr indent="-279400" lvl="0" marL="342900" rtl="0" algn="l">
              <a:spcBef>
                <a:spcPts val="800"/>
              </a:spcBef>
              <a:spcAft>
                <a:spcPts val="0"/>
              </a:spcAft>
              <a:buSzPts val="1800"/>
              <a:buFont typeface="Georgia"/>
              <a:buChar char="-"/>
            </a:pPr>
            <a:r>
              <a:rPr lang="en-GB" sz="1800"/>
              <a:t>Incoherent text messages used to identify stroke</a:t>
            </a:r>
            <a:endParaRPr sz="1800"/>
          </a:p>
          <a:p>
            <a:pPr indent="0" lvl="0" marL="342900" rtl="0" algn="l">
              <a:spcBef>
                <a:spcPts val="800"/>
              </a:spcBef>
              <a:spcAft>
                <a:spcPts val="0"/>
              </a:spcAft>
              <a:buNone/>
            </a:pPr>
            <a:r>
              <a:t/>
            </a:r>
            <a:endParaRPr sz="1800"/>
          </a:p>
          <a:p>
            <a:pPr indent="-279400" lvl="0" marL="342900" rtl="0" algn="l">
              <a:spcBef>
                <a:spcPts val="800"/>
              </a:spcBef>
              <a:spcAft>
                <a:spcPts val="0"/>
              </a:spcAft>
              <a:buSzPts val="1800"/>
              <a:buFont typeface="Georgia"/>
              <a:buChar char="-"/>
            </a:pPr>
            <a:r>
              <a:rPr lang="en-GB" sz="1800"/>
              <a:t>I am very happy. She didn’t drink the milk today</a:t>
            </a:r>
            <a:endParaRPr sz="1800"/>
          </a:p>
          <a:p>
            <a:pPr indent="0" lvl="0" marL="342900" rtl="0" algn="l">
              <a:spcBef>
                <a:spcPts val="800"/>
              </a:spcBef>
              <a:spcAft>
                <a:spcPts val="0"/>
              </a:spcAft>
              <a:buNone/>
            </a:pPr>
            <a:r>
              <a:t/>
            </a:r>
            <a:endParaRPr sz="1800">
              <a:solidFill>
                <a:srgbClr val="0D2E4F"/>
              </a:solidFill>
              <a:highlight>
                <a:srgbClr val="FFFFFF"/>
              </a:highlight>
            </a:endParaRPr>
          </a:p>
          <a:p>
            <a:pPr indent="-279400" lvl="0" marL="342900" rtl="0" algn="l">
              <a:spcBef>
                <a:spcPts val="800"/>
              </a:spcBef>
              <a:spcAft>
                <a:spcPts val="0"/>
              </a:spcAft>
              <a:buSzPts val="1800"/>
              <a:buFont typeface="Georgia"/>
              <a:buChar char="-"/>
            </a:pPr>
            <a:r>
              <a:rPr lang="en-GB" sz="1800">
                <a:solidFill>
                  <a:srgbClr val="0D2E4F"/>
                </a:solidFill>
                <a:highlight>
                  <a:srgbClr val="FFFFFF"/>
                </a:highlight>
              </a:rPr>
              <a:t>Tjhe Doctor nddds a new bb</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7"/>
          <p:cNvSpPr txBox="1"/>
          <p:nvPr>
            <p:ph type="title"/>
          </p:nvPr>
        </p:nvSpPr>
        <p:spPr>
          <a:xfrm>
            <a:off x="814388" y="42863"/>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Events</a:t>
            </a:r>
            <a:endParaRPr/>
          </a:p>
        </p:txBody>
      </p:sp>
      <p:sp>
        <p:nvSpPr>
          <p:cNvPr id="542" name="Google Shape;542;p77"/>
          <p:cNvSpPr txBox="1"/>
          <p:nvPr>
            <p:ph idx="1" type="body"/>
          </p:nvPr>
        </p:nvSpPr>
        <p:spPr>
          <a:xfrm>
            <a:off x="1028700" y="742950"/>
            <a:ext cx="7200900" cy="36576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800"/>
              </a:spcBef>
              <a:spcAft>
                <a:spcPts val="0"/>
              </a:spcAft>
              <a:buSzPts val="1400"/>
              <a:buChar char="■"/>
            </a:pPr>
            <a:r>
              <a:rPr lang="en-GB"/>
              <a:t>Citing high fuel prices, United Airlines  said on Friday it has   increased fares by $6 per round trip on flights to some cities also served by lower-cost carriers. </a:t>
            </a:r>
            <a:endParaRPr/>
          </a:p>
          <a:p>
            <a:pPr indent="-260350" lvl="0" marL="342900" rtl="0" algn="l">
              <a:lnSpc>
                <a:spcPct val="115000"/>
              </a:lnSpc>
              <a:spcBef>
                <a:spcPts val="0"/>
              </a:spcBef>
              <a:spcAft>
                <a:spcPts val="0"/>
              </a:spcAft>
              <a:buSzPts val="1500"/>
              <a:buFont typeface="Georgia"/>
              <a:buChar char="■"/>
            </a:pPr>
            <a:r>
              <a:rPr lang="en-GB"/>
              <a:t>American Airlines, a unit of AMR Corp., immediately  matched the move, spokesman Tim Wagner  said. </a:t>
            </a:r>
            <a:endParaRPr/>
          </a:p>
          <a:p>
            <a:pPr indent="-260350" lvl="0" marL="342900" rtl="0" algn="l">
              <a:lnSpc>
                <a:spcPct val="115000"/>
              </a:lnSpc>
              <a:spcBef>
                <a:spcPts val="0"/>
              </a:spcBef>
              <a:spcAft>
                <a:spcPts val="0"/>
              </a:spcAft>
              <a:buSzPts val="1500"/>
              <a:buFont typeface="Georgia"/>
              <a:buChar char="■"/>
            </a:pPr>
            <a:r>
              <a:rPr lang="en-GB"/>
              <a:t>United, a unit of UAL Corp., said the increase took effect Thursday and  applies] to most routes where it  competes  against discount carriers, such as Chicago to Dallas and Denver to San Francisco.</a:t>
            </a:r>
            <a:endParaRPr/>
          </a:p>
          <a:p>
            <a:pPr indent="-260350" lvl="0" marL="342900" rtl="0" algn="l">
              <a:lnSpc>
                <a:spcPct val="115000"/>
              </a:lnSpc>
              <a:spcBef>
                <a:spcPts val="0"/>
              </a:spcBef>
              <a:spcAft>
                <a:spcPts val="0"/>
              </a:spcAft>
              <a:buClr>
                <a:schemeClr val="dk1"/>
              </a:buClr>
              <a:buSzPts val="1500"/>
              <a:buFont typeface="Georgia"/>
              <a:buChar char="■"/>
            </a:pPr>
            <a:r>
              <a:rPr lang="en-GB">
                <a:solidFill>
                  <a:schemeClr val="dk1"/>
                </a:solidFill>
                <a:highlight>
                  <a:srgbClr val="FFFFFF"/>
                </a:highlight>
              </a:rPr>
              <a:t>India’s largest IT services company Tata Consultancy Services (</a:t>
            </a:r>
            <a:r>
              <a:rPr lang="en-GB" u="sng">
                <a:solidFill>
                  <a:schemeClr val="dk1"/>
                </a:solidFill>
                <a:highlight>
                  <a:srgbClr val="FFFFFF"/>
                </a:highlight>
                <a:hlinkClick r:id="rId3">
                  <a:extLst>
                    <a:ext uri="{A12FA001-AC4F-418D-AE19-62706E023703}">
                      <ahyp:hlinkClr val="tx"/>
                    </a:ext>
                  </a:extLst>
                </a:hlinkClick>
              </a:rPr>
              <a:t>TCS</a:t>
            </a:r>
            <a:r>
              <a:rPr lang="en-GB">
                <a:solidFill>
                  <a:schemeClr val="dk1"/>
                </a:solidFill>
                <a:highlight>
                  <a:srgbClr val="FFFFFF"/>
                </a:highlight>
              </a:rPr>
              <a:t>) on January 11 reported that its deal total contract value (TCV) for the third quarter ended December 31, came in at $8.1 billion, missing the company’s quarterly deal win guidance of $9-10 billion.</a:t>
            </a:r>
            <a:endParaRPr>
              <a:solidFill>
                <a:schemeClr val="dk1"/>
              </a:solidFill>
              <a:highlight>
                <a:srgbClr val="FFFFFF"/>
              </a:highlight>
            </a:endParaRPr>
          </a:p>
          <a:p>
            <a:pPr indent="-260350" lvl="0" marL="342900" rtl="0" algn="l">
              <a:lnSpc>
                <a:spcPct val="115000"/>
              </a:lnSpc>
              <a:spcBef>
                <a:spcPts val="0"/>
              </a:spcBef>
              <a:spcAft>
                <a:spcPts val="0"/>
              </a:spcAft>
              <a:buClr>
                <a:schemeClr val="dk1"/>
              </a:buClr>
              <a:buSzPts val="1500"/>
              <a:buFont typeface="Georgia"/>
              <a:buChar char="■"/>
            </a:pPr>
            <a:r>
              <a:rPr lang="en-GB">
                <a:solidFill>
                  <a:srgbClr val="333333"/>
                </a:solidFill>
                <a:highlight>
                  <a:srgbClr val="FFFFFF"/>
                </a:highlight>
              </a:rPr>
              <a:t>Infosys announced an agreement to acquire InSemi, a semiconductor design and embedded services provider. </a:t>
            </a:r>
            <a:endParaRPr>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8"/>
          <p:cNvSpPr txBox="1"/>
          <p:nvPr>
            <p:ph type="title"/>
          </p:nvPr>
        </p:nvSpPr>
        <p:spPr>
          <a:xfrm>
            <a:off x="1028700" y="514350"/>
            <a:ext cx="7200900" cy="588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Questions</a:t>
            </a:r>
            <a:endParaRPr/>
          </a:p>
        </p:txBody>
      </p:sp>
      <p:sp>
        <p:nvSpPr>
          <p:cNvPr id="548" name="Google Shape;548;p78"/>
          <p:cNvSpPr txBox="1"/>
          <p:nvPr>
            <p:ph idx="1" type="body"/>
          </p:nvPr>
        </p:nvSpPr>
        <p:spPr>
          <a:xfrm>
            <a:off x="1028700" y="1209019"/>
            <a:ext cx="7200900" cy="3191700"/>
          </a:xfrm>
          <a:prstGeom prst="rect">
            <a:avLst/>
          </a:prstGeom>
        </p:spPr>
        <p:txBody>
          <a:bodyPr anchorCtr="0" anchor="t" bIns="34275" lIns="68575" spcFirstLastPara="1" rIns="68575" wrap="square" tIns="34275">
            <a:normAutofit/>
          </a:bodyPr>
          <a:lstStyle/>
          <a:p>
            <a:pPr indent="0" lvl="0" marL="0" rtl="0" algn="l">
              <a:spcBef>
                <a:spcPts val="800"/>
              </a:spcBef>
              <a:spcAft>
                <a:spcPts val="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is Natural Language Understanding</a:t>
            </a:r>
            <a:endParaRPr/>
          </a:p>
        </p:txBody>
      </p:sp>
      <p:sp>
        <p:nvSpPr>
          <p:cNvPr id="169" name="Google Shape;169;p30"/>
          <p:cNvSpPr txBox="1"/>
          <p:nvPr>
            <p:ph idx="4294967295" type="body"/>
          </p:nvPr>
        </p:nvSpPr>
        <p:spPr>
          <a:xfrm>
            <a:off x="1028700" y="2152369"/>
            <a:ext cx="7695600" cy="1114500"/>
          </a:xfrm>
          <a:prstGeom prst="rect">
            <a:avLst/>
          </a:prstGeom>
          <a:solidFill>
            <a:schemeClr val="lt1"/>
          </a:solidFill>
          <a:ln cap="flat" cmpd="sng" w="34925">
            <a:solidFill>
              <a:schemeClr val="dk1"/>
            </a:solidFill>
            <a:prstDash val="solid"/>
            <a:round/>
            <a:headEnd len="sm" w="sm" type="none"/>
            <a:tailEnd len="sm" w="sm" type="none"/>
          </a:ln>
        </p:spPr>
        <p:txBody>
          <a:bodyPr anchorCtr="0" anchor="t" bIns="34275" lIns="68575" spcFirstLastPara="1" rIns="68575" wrap="square" tIns="34275">
            <a:normAutofit/>
          </a:bodyPr>
          <a:lstStyle/>
          <a:p>
            <a:pPr indent="0" lvl="0" marL="0" rtl="0" algn="l">
              <a:lnSpc>
                <a:spcPct val="94000"/>
              </a:lnSpc>
              <a:spcBef>
                <a:spcPts val="0"/>
              </a:spcBef>
              <a:spcAft>
                <a:spcPts val="0"/>
              </a:spcAft>
              <a:buClr>
                <a:schemeClr val="dk1"/>
              </a:buClr>
              <a:buSzPts val="1500"/>
              <a:buNone/>
            </a:pPr>
            <a:r>
              <a:rPr b="1" lang="en-GB" sz="2000">
                <a:solidFill>
                  <a:schemeClr val="dk1"/>
                </a:solidFill>
                <a:latin typeface="Georgia"/>
                <a:ea typeface="Georgia"/>
                <a:cs typeface="Georgia"/>
                <a:sym typeface="Georgia"/>
              </a:rPr>
              <a:t>Natural language processing</a:t>
            </a:r>
            <a:r>
              <a:rPr lang="en-GB" sz="2000">
                <a:solidFill>
                  <a:schemeClr val="dk1"/>
                </a:solidFill>
                <a:latin typeface="Georgia"/>
                <a:ea typeface="Georgia"/>
                <a:cs typeface="Georgia"/>
                <a:sym typeface="Georgia"/>
              </a:rPr>
              <a:t> (</a:t>
            </a:r>
            <a:r>
              <a:rPr b="1" lang="en-GB" sz="2000">
                <a:solidFill>
                  <a:schemeClr val="dk1"/>
                </a:solidFill>
                <a:latin typeface="Georgia"/>
                <a:ea typeface="Georgia"/>
                <a:cs typeface="Georgia"/>
                <a:sym typeface="Georgia"/>
              </a:rPr>
              <a:t>NLP</a:t>
            </a:r>
            <a:r>
              <a:rPr lang="en-GB" sz="2000">
                <a:solidFill>
                  <a:schemeClr val="dk1"/>
                </a:solidFill>
                <a:latin typeface="Georgia"/>
                <a:ea typeface="Georgia"/>
                <a:cs typeface="Georgia"/>
                <a:sym typeface="Georgia"/>
              </a:rPr>
              <a:t>) started in the 1950s as an area of research that wanted to facilitate </a:t>
            </a:r>
            <a:r>
              <a:rPr b="1" lang="en-GB" sz="2000">
                <a:solidFill>
                  <a:schemeClr val="dk1"/>
                </a:solidFill>
              </a:rPr>
              <a:t>Human Computer Interaction</a:t>
            </a:r>
            <a:r>
              <a:rPr lang="en-GB" sz="2000">
                <a:solidFill>
                  <a:schemeClr val="dk1"/>
                </a:solidFill>
                <a:latin typeface="Georgia"/>
                <a:ea typeface="Georgia"/>
                <a:cs typeface="Georgia"/>
                <a:sym typeface="Georgia"/>
              </a:rPr>
              <a:t> using natural languages that we speak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726281" y="208369"/>
            <a:ext cx="7989000" cy="498600"/>
          </a:xfrm>
          <a:prstGeom prst="rect">
            <a:avLst/>
          </a:prstGeom>
          <a:noFill/>
          <a:ln>
            <a:noFill/>
          </a:ln>
        </p:spPr>
        <p:txBody>
          <a:bodyPr anchorCtr="0" anchor="t" bIns="34275" lIns="68575" spcFirstLastPara="1" rIns="68575" wrap="square" tIns="34275">
            <a:noAutofit/>
          </a:bodyPr>
          <a:lstStyle/>
          <a:p>
            <a:pPr indent="0" lvl="0" marL="0" rtl="0" algn="l">
              <a:lnSpc>
                <a:spcPct val="89000"/>
              </a:lnSpc>
              <a:spcBef>
                <a:spcPts val="0"/>
              </a:spcBef>
              <a:spcAft>
                <a:spcPts val="0"/>
              </a:spcAft>
              <a:buClr>
                <a:schemeClr val="dk2"/>
              </a:buClr>
              <a:buSzPts val="3300"/>
              <a:buFont typeface="Georgia"/>
              <a:buNone/>
            </a:pPr>
            <a:r>
              <a:rPr lang="en-GB" sz="3500">
                <a:latin typeface="Arial"/>
                <a:ea typeface="Arial"/>
                <a:cs typeface="Arial"/>
                <a:sym typeface="Arial"/>
              </a:rPr>
              <a:t>What NLP entails</a:t>
            </a:r>
            <a:endParaRPr sz="3500">
              <a:latin typeface="Arial"/>
              <a:ea typeface="Arial"/>
              <a:cs typeface="Arial"/>
              <a:sym typeface="Arial"/>
            </a:endParaRPr>
          </a:p>
        </p:txBody>
      </p:sp>
      <p:grpSp>
        <p:nvGrpSpPr>
          <p:cNvPr id="175" name="Google Shape;175;p31"/>
          <p:cNvGrpSpPr/>
          <p:nvPr/>
        </p:nvGrpSpPr>
        <p:grpSpPr>
          <a:xfrm>
            <a:off x="1752259" y="1095375"/>
            <a:ext cx="5748528" cy="3685025"/>
            <a:chOff x="830696" y="0"/>
            <a:chExt cx="5541284" cy="4262608"/>
          </a:xfrm>
        </p:grpSpPr>
        <p:sp>
          <p:nvSpPr>
            <p:cNvPr id="176" name="Google Shape;176;p31"/>
            <p:cNvSpPr/>
            <p:nvPr/>
          </p:nvSpPr>
          <p:spPr>
            <a:xfrm>
              <a:off x="4266280" y="2898508"/>
              <a:ext cx="2105700" cy="1364100"/>
            </a:xfrm>
            <a:prstGeom prst="roundRect">
              <a:avLst>
                <a:gd fmla="val 10000" name="adj"/>
              </a:avLst>
            </a:prstGeom>
            <a:solidFill>
              <a:schemeClr val="lt1">
                <a:alpha val="89800"/>
              </a:schemeClr>
            </a:solidFill>
            <a:ln cap="flat" cmpd="sng" w="34925">
              <a:solidFill>
                <a:srgbClr val="D67CD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77" name="Google Shape;177;p31"/>
            <p:cNvSpPr txBox="1"/>
            <p:nvPr/>
          </p:nvSpPr>
          <p:spPr>
            <a:xfrm>
              <a:off x="4927948" y="3269472"/>
              <a:ext cx="1414200" cy="963000"/>
            </a:xfrm>
            <a:prstGeom prst="rect">
              <a:avLst/>
            </a:prstGeom>
            <a:noFill/>
            <a:ln>
              <a:noFill/>
            </a:ln>
          </p:spPr>
          <p:txBody>
            <a:bodyPr anchorCtr="0" anchor="t" bIns="45725" lIns="45725" spcFirstLastPara="1" rIns="45725" wrap="square" tIns="45725">
              <a:noAutofit/>
            </a:bodyPr>
            <a:lstStyle/>
            <a:p>
              <a:pPr indent="-120650" lvl="1" marL="88900" marR="0" rtl="0" algn="l">
                <a:lnSpc>
                  <a:spcPct val="90000"/>
                </a:lnSpc>
                <a:spcBef>
                  <a:spcPts val="0"/>
                </a:spcBef>
                <a:spcAft>
                  <a:spcPts val="0"/>
                </a:spcAft>
                <a:buClr>
                  <a:schemeClr val="dk1"/>
                </a:buClr>
                <a:buSzPts val="1500"/>
                <a:buChar char="•"/>
              </a:pPr>
              <a:r>
                <a:rPr i="0" lang="en-GB" sz="1500" u="none" cap="none" strike="noStrike">
                  <a:solidFill>
                    <a:schemeClr val="dk1"/>
                  </a:solidFill>
                </a:rPr>
                <a:t>Solving the Task at hand</a:t>
              </a:r>
              <a:endParaRPr sz="1500"/>
            </a:p>
          </p:txBody>
        </p:sp>
        <p:sp>
          <p:nvSpPr>
            <p:cNvPr id="178" name="Google Shape;178;p31"/>
            <p:cNvSpPr/>
            <p:nvPr/>
          </p:nvSpPr>
          <p:spPr>
            <a:xfrm>
              <a:off x="830696" y="2898508"/>
              <a:ext cx="2105700" cy="1364100"/>
            </a:xfrm>
            <a:prstGeom prst="roundRect">
              <a:avLst>
                <a:gd fmla="val 10000" name="adj"/>
              </a:avLst>
            </a:prstGeom>
            <a:solidFill>
              <a:schemeClr val="lt1">
                <a:alpha val="89800"/>
              </a:schemeClr>
            </a:solidFill>
            <a:ln cap="flat" cmpd="sng" w="34925">
              <a:solidFill>
                <a:srgbClr val="E1829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79" name="Google Shape;179;p31"/>
            <p:cNvSpPr txBox="1"/>
            <p:nvPr/>
          </p:nvSpPr>
          <p:spPr>
            <a:xfrm>
              <a:off x="860659" y="3269472"/>
              <a:ext cx="1414200" cy="963000"/>
            </a:xfrm>
            <a:prstGeom prst="rect">
              <a:avLst/>
            </a:prstGeom>
            <a:noFill/>
            <a:ln>
              <a:noFill/>
            </a:ln>
          </p:spPr>
          <p:txBody>
            <a:bodyPr anchorCtr="0" anchor="t" bIns="45725" lIns="45725" spcFirstLastPara="1" rIns="45725" wrap="square" tIns="45725">
              <a:noAutofit/>
            </a:bodyPr>
            <a:lstStyle/>
            <a:p>
              <a:pPr indent="-120650" lvl="1" marL="88900" marR="0" rtl="0" algn="l">
                <a:lnSpc>
                  <a:spcPct val="90000"/>
                </a:lnSpc>
                <a:spcBef>
                  <a:spcPts val="0"/>
                </a:spcBef>
                <a:spcAft>
                  <a:spcPts val="0"/>
                </a:spcAft>
                <a:buClr>
                  <a:schemeClr val="dk1"/>
                </a:buClr>
                <a:buSzPts val="1500"/>
                <a:buChar char="•"/>
              </a:pPr>
              <a:r>
                <a:rPr i="0" lang="en-GB" sz="1500" u="none" cap="none" strike="noStrike">
                  <a:solidFill>
                    <a:schemeClr val="dk1"/>
                  </a:solidFill>
                </a:rPr>
                <a:t>Uncertainties and Vagueness</a:t>
              </a:r>
              <a:endParaRPr sz="1500"/>
            </a:p>
          </p:txBody>
        </p:sp>
        <p:sp>
          <p:nvSpPr>
            <p:cNvPr id="180" name="Google Shape;180;p31"/>
            <p:cNvSpPr/>
            <p:nvPr/>
          </p:nvSpPr>
          <p:spPr>
            <a:xfrm>
              <a:off x="4266280" y="0"/>
              <a:ext cx="2105700" cy="1364100"/>
            </a:xfrm>
            <a:prstGeom prst="roundRect">
              <a:avLst>
                <a:gd fmla="val 10000" name="adj"/>
              </a:avLst>
            </a:prstGeom>
            <a:solidFill>
              <a:schemeClr val="lt1">
                <a:alpha val="89800"/>
              </a:schemeClr>
            </a:solidFill>
            <a:ln cap="flat" cmpd="sng" w="34925">
              <a:solidFill>
                <a:srgbClr val="8679C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81" name="Google Shape;181;p31"/>
            <p:cNvSpPr txBox="1"/>
            <p:nvPr/>
          </p:nvSpPr>
          <p:spPr>
            <a:xfrm>
              <a:off x="4927948" y="29963"/>
              <a:ext cx="1414200" cy="963000"/>
            </a:xfrm>
            <a:prstGeom prst="rect">
              <a:avLst/>
            </a:prstGeom>
            <a:noFill/>
            <a:ln>
              <a:noFill/>
            </a:ln>
          </p:spPr>
          <p:txBody>
            <a:bodyPr anchorCtr="0" anchor="t" bIns="45725" lIns="45725" spcFirstLastPara="1" rIns="45725" wrap="square" tIns="45725">
              <a:noAutofit/>
            </a:bodyPr>
            <a:lstStyle/>
            <a:p>
              <a:pPr indent="-120650" lvl="1" marL="88900" marR="0" rtl="0" algn="l">
                <a:lnSpc>
                  <a:spcPct val="90000"/>
                </a:lnSpc>
                <a:spcBef>
                  <a:spcPts val="0"/>
                </a:spcBef>
                <a:spcAft>
                  <a:spcPts val="0"/>
                </a:spcAft>
                <a:buClr>
                  <a:schemeClr val="dk1"/>
                </a:buClr>
                <a:buSzPts val="1500"/>
                <a:buChar char="•"/>
              </a:pPr>
              <a:r>
                <a:rPr i="0" lang="en-GB" sz="1500" u="none" cap="none" strike="noStrike">
                  <a:solidFill>
                    <a:schemeClr val="dk1"/>
                  </a:solidFill>
                </a:rPr>
                <a:t>Coding and Implementation </a:t>
              </a:r>
              <a:endParaRPr sz="1500"/>
            </a:p>
          </p:txBody>
        </p:sp>
        <p:sp>
          <p:nvSpPr>
            <p:cNvPr id="182" name="Google Shape;182;p31"/>
            <p:cNvSpPr/>
            <p:nvPr/>
          </p:nvSpPr>
          <p:spPr>
            <a:xfrm>
              <a:off x="830696" y="0"/>
              <a:ext cx="2105700" cy="1364100"/>
            </a:xfrm>
            <a:prstGeom prst="roundRect">
              <a:avLst>
                <a:gd fmla="val 10000" name="adj"/>
              </a:avLst>
            </a:prstGeom>
            <a:solidFill>
              <a:schemeClr val="lt1">
                <a:alpha val="89800"/>
              </a:schemeClr>
            </a:solidFill>
            <a:ln cap="flat" cmpd="sng" w="349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83" name="Google Shape;183;p31"/>
            <p:cNvSpPr txBox="1"/>
            <p:nvPr/>
          </p:nvSpPr>
          <p:spPr>
            <a:xfrm>
              <a:off x="860659" y="29963"/>
              <a:ext cx="1414200" cy="963000"/>
            </a:xfrm>
            <a:prstGeom prst="rect">
              <a:avLst/>
            </a:prstGeom>
            <a:noFill/>
            <a:ln>
              <a:noFill/>
            </a:ln>
          </p:spPr>
          <p:txBody>
            <a:bodyPr anchorCtr="0" anchor="t" bIns="45725" lIns="45725" spcFirstLastPara="1" rIns="45725" wrap="square" tIns="45725">
              <a:noAutofit/>
            </a:bodyPr>
            <a:lstStyle/>
            <a:p>
              <a:pPr indent="-120650" lvl="1" marL="88900" marR="0" rtl="0" algn="l">
                <a:lnSpc>
                  <a:spcPct val="90000"/>
                </a:lnSpc>
                <a:spcBef>
                  <a:spcPts val="0"/>
                </a:spcBef>
                <a:spcAft>
                  <a:spcPts val="0"/>
                </a:spcAft>
                <a:buClr>
                  <a:schemeClr val="dk1"/>
                </a:buClr>
                <a:buSzPts val="1500"/>
                <a:buChar char="•"/>
              </a:pPr>
              <a:r>
                <a:rPr i="0" lang="en-GB" sz="1500" u="none" cap="none" strike="noStrike">
                  <a:solidFill>
                    <a:schemeClr val="dk1"/>
                  </a:solidFill>
                </a:rPr>
                <a:t>Aspects of Language</a:t>
              </a:r>
              <a:endParaRPr sz="1500"/>
            </a:p>
          </p:txBody>
        </p:sp>
        <p:sp>
          <p:nvSpPr>
            <p:cNvPr id="184" name="Google Shape;184;p31"/>
            <p:cNvSpPr/>
            <p:nvPr/>
          </p:nvSpPr>
          <p:spPr>
            <a:xfrm>
              <a:off x="1713036" y="242963"/>
              <a:ext cx="1845600" cy="1845600"/>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chemeClr val="accent5"/>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85" name="Google Shape;185;p31"/>
            <p:cNvSpPr txBox="1"/>
            <p:nvPr/>
          </p:nvSpPr>
          <p:spPr>
            <a:xfrm>
              <a:off x="2253619" y="783546"/>
              <a:ext cx="1305000" cy="13050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1100"/>
                <a:buFont typeface="Georgia"/>
                <a:buNone/>
              </a:pPr>
              <a:r>
                <a:rPr i="0" lang="en-GB" sz="1500" u="none" cap="none" strike="noStrike">
                  <a:solidFill>
                    <a:schemeClr val="lt1"/>
                  </a:solidFill>
                </a:rPr>
                <a:t>Linguistics</a:t>
              </a:r>
              <a:endParaRPr sz="1500"/>
            </a:p>
          </p:txBody>
        </p:sp>
        <p:sp>
          <p:nvSpPr>
            <p:cNvPr id="186" name="Google Shape;186;p31"/>
            <p:cNvSpPr/>
            <p:nvPr/>
          </p:nvSpPr>
          <p:spPr>
            <a:xfrm rot="5400000">
              <a:off x="3644021" y="242963"/>
              <a:ext cx="1845600" cy="1845600"/>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8679C8"/>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87" name="Google Shape;187;p31"/>
            <p:cNvSpPr txBox="1"/>
            <p:nvPr/>
          </p:nvSpPr>
          <p:spPr>
            <a:xfrm>
              <a:off x="3643954" y="783546"/>
              <a:ext cx="1305000" cy="13050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1100"/>
                <a:buFont typeface="Georgia"/>
                <a:buNone/>
              </a:pPr>
              <a:r>
                <a:rPr i="0" lang="en-GB" sz="1500" u="none" cap="none" strike="noStrike">
                  <a:solidFill>
                    <a:schemeClr val="lt1"/>
                  </a:solidFill>
                </a:rPr>
                <a:t>Computer Science</a:t>
              </a:r>
              <a:endParaRPr sz="1500"/>
            </a:p>
          </p:txBody>
        </p:sp>
        <p:sp>
          <p:nvSpPr>
            <p:cNvPr id="188" name="Google Shape;188;p31"/>
            <p:cNvSpPr/>
            <p:nvPr/>
          </p:nvSpPr>
          <p:spPr>
            <a:xfrm rot="10800000">
              <a:off x="3644021" y="2173948"/>
              <a:ext cx="1845600" cy="1845600"/>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D67CD4"/>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89" name="Google Shape;189;p31"/>
            <p:cNvSpPr txBox="1"/>
            <p:nvPr/>
          </p:nvSpPr>
          <p:spPr>
            <a:xfrm>
              <a:off x="3643954" y="2173881"/>
              <a:ext cx="1305000" cy="13050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1100"/>
                <a:buFont typeface="Georgia"/>
                <a:buNone/>
              </a:pPr>
              <a:r>
                <a:rPr i="0" lang="en-GB" sz="1500" u="none" cap="none" strike="noStrike">
                  <a:solidFill>
                    <a:schemeClr val="lt1"/>
                  </a:solidFill>
                </a:rPr>
                <a:t>Information Engineering</a:t>
              </a:r>
              <a:endParaRPr sz="1500"/>
            </a:p>
          </p:txBody>
        </p:sp>
        <p:sp>
          <p:nvSpPr>
            <p:cNvPr id="190" name="Google Shape;190;p31"/>
            <p:cNvSpPr/>
            <p:nvPr/>
          </p:nvSpPr>
          <p:spPr>
            <a:xfrm rot="-5400000">
              <a:off x="1713036" y="2173948"/>
              <a:ext cx="1845600" cy="1845600"/>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E18293"/>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91" name="Google Shape;191;p31"/>
            <p:cNvSpPr txBox="1"/>
            <p:nvPr/>
          </p:nvSpPr>
          <p:spPr>
            <a:xfrm>
              <a:off x="2253619" y="2173881"/>
              <a:ext cx="1305000" cy="13050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1100"/>
                <a:buFont typeface="Georgia"/>
                <a:buNone/>
              </a:pPr>
              <a:r>
                <a:rPr i="0" lang="en-GB" sz="1500" u="none" cap="none" strike="noStrike">
                  <a:solidFill>
                    <a:schemeClr val="lt1"/>
                  </a:solidFill>
                </a:rPr>
                <a:t>Artificial Intelligence</a:t>
              </a:r>
              <a:endParaRPr sz="1500"/>
            </a:p>
          </p:txBody>
        </p:sp>
        <p:sp>
          <p:nvSpPr>
            <p:cNvPr id="192" name="Google Shape;192;p31"/>
            <p:cNvSpPr/>
            <p:nvPr/>
          </p:nvSpPr>
          <p:spPr>
            <a:xfrm>
              <a:off x="3282706" y="1747629"/>
              <a:ext cx="637200" cy="554100"/>
            </a:xfrm>
            <a:custGeom>
              <a:rect b="b" l="l" r="r" t="t"/>
              <a:pathLst>
                <a:path extrusionOk="0" h="120000" w="120000">
                  <a:moveTo>
                    <a:pt x="5435" y="60000"/>
                  </a:moveTo>
                  <a:lnTo>
                    <a:pt x="5435" y="60000"/>
                  </a:lnTo>
                  <a:cubicBezTo>
                    <a:pt x="5435" y="35090"/>
                    <a:pt x="23629" y="13609"/>
                    <a:pt x="48986" y="8581"/>
                  </a:cubicBezTo>
                  <a:cubicBezTo>
                    <a:pt x="74343" y="3552"/>
                    <a:pt x="99882" y="16362"/>
                    <a:pt x="110119" y="39242"/>
                  </a:cubicBezTo>
                  <a:lnTo>
                    <a:pt x="114461" y="39242"/>
                  </a:lnTo>
                  <a:lnTo>
                    <a:pt x="109130" y="60000"/>
                  </a:lnTo>
                  <a:lnTo>
                    <a:pt x="92721" y="39242"/>
                  </a:lnTo>
                  <a:lnTo>
                    <a:pt x="96390" y="39242"/>
                  </a:lnTo>
                  <a:cubicBezTo>
                    <a:pt x="85725" y="25472"/>
                    <a:pt x="65810" y="19321"/>
                    <a:pt x="47367" y="24102"/>
                  </a:cubicBezTo>
                  <a:cubicBezTo>
                    <a:pt x="28923" y="28882"/>
                    <a:pt x="16305" y="43465"/>
                    <a:pt x="16305" y="60000"/>
                  </a:cubicBezTo>
                  <a:close/>
                </a:path>
              </a:pathLst>
            </a:custGeom>
            <a:solidFill>
              <a:srgbClr val="D5DFE7"/>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sp>
          <p:nvSpPr>
            <p:cNvPr id="193" name="Google Shape;193;p31"/>
            <p:cNvSpPr/>
            <p:nvPr/>
          </p:nvSpPr>
          <p:spPr>
            <a:xfrm rot="10800000">
              <a:off x="3282751" y="1960781"/>
              <a:ext cx="637200" cy="554100"/>
            </a:xfrm>
            <a:custGeom>
              <a:rect b="b" l="l" r="r" t="t"/>
              <a:pathLst>
                <a:path extrusionOk="0" h="120000" w="120000">
                  <a:moveTo>
                    <a:pt x="5435" y="60000"/>
                  </a:moveTo>
                  <a:lnTo>
                    <a:pt x="5435" y="60000"/>
                  </a:lnTo>
                  <a:cubicBezTo>
                    <a:pt x="5435" y="35090"/>
                    <a:pt x="23629" y="13609"/>
                    <a:pt x="48986" y="8581"/>
                  </a:cubicBezTo>
                  <a:cubicBezTo>
                    <a:pt x="74343" y="3552"/>
                    <a:pt x="99882" y="16362"/>
                    <a:pt x="110119" y="39242"/>
                  </a:cubicBezTo>
                  <a:lnTo>
                    <a:pt x="114461" y="39242"/>
                  </a:lnTo>
                  <a:lnTo>
                    <a:pt x="109130" y="60000"/>
                  </a:lnTo>
                  <a:lnTo>
                    <a:pt x="92721" y="39242"/>
                  </a:lnTo>
                  <a:lnTo>
                    <a:pt x="96390" y="39242"/>
                  </a:lnTo>
                  <a:cubicBezTo>
                    <a:pt x="85725" y="25472"/>
                    <a:pt x="65810" y="19321"/>
                    <a:pt x="47367" y="24102"/>
                  </a:cubicBezTo>
                  <a:cubicBezTo>
                    <a:pt x="28923" y="28882"/>
                    <a:pt x="16305" y="43465"/>
                    <a:pt x="16305" y="60000"/>
                  </a:cubicBezTo>
                  <a:close/>
                </a:path>
              </a:pathLst>
            </a:custGeom>
            <a:solidFill>
              <a:srgbClr val="D5DFE7"/>
            </a:solidFill>
            <a:ln cap="flat" cmpd="sng" w="349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5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1028700" y="514350"/>
            <a:ext cx="7200900" cy="723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Two types of Needs</a:t>
            </a:r>
            <a:endParaRPr/>
          </a:p>
        </p:txBody>
      </p:sp>
      <p:grpSp>
        <p:nvGrpSpPr>
          <p:cNvPr id="199" name="Google Shape;199;p32"/>
          <p:cNvGrpSpPr/>
          <p:nvPr/>
        </p:nvGrpSpPr>
        <p:grpSpPr>
          <a:xfrm>
            <a:off x="1679478" y="1154908"/>
            <a:ext cx="2904339" cy="3583916"/>
            <a:chOff x="1788978" y="1498"/>
            <a:chExt cx="1845900" cy="3230499"/>
          </a:xfrm>
        </p:grpSpPr>
        <p:sp>
          <p:nvSpPr>
            <p:cNvPr id="200" name="Google Shape;200;p32"/>
            <p:cNvSpPr/>
            <p:nvPr/>
          </p:nvSpPr>
          <p:spPr>
            <a:xfrm>
              <a:off x="1788978" y="1498"/>
              <a:ext cx="1845900" cy="923100"/>
            </a:xfrm>
            <a:prstGeom prst="roundRect">
              <a:avLst>
                <a:gd fmla="val 10000" name="adj"/>
              </a:avLst>
            </a:prstGeom>
            <a:gradFill>
              <a:gsLst>
                <a:gs pos="0">
                  <a:srgbClr val="F6E7CC"/>
                </a:gs>
                <a:gs pos="50000">
                  <a:srgbClr val="F1DAB1"/>
                </a:gs>
                <a:gs pos="100000">
                  <a:srgbClr val="F0D6A0"/>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 name="Google Shape;201;p32"/>
            <p:cNvSpPr txBox="1"/>
            <p:nvPr/>
          </p:nvSpPr>
          <p:spPr>
            <a:xfrm>
              <a:off x="1816011" y="28531"/>
              <a:ext cx="1791900" cy="868800"/>
            </a:xfrm>
            <a:prstGeom prst="rect">
              <a:avLst/>
            </a:prstGeom>
            <a:noFill/>
            <a:ln>
              <a:noFill/>
            </a:ln>
          </p:spPr>
          <p:txBody>
            <a:bodyPr anchorCtr="0" anchor="ctr" bIns="19050" lIns="28575" spcFirstLastPara="1" rIns="28575" wrap="square" tIns="19050">
              <a:noAutofit/>
            </a:bodyPr>
            <a:lstStyle/>
            <a:p>
              <a:pPr indent="0" lvl="0" marL="0" marR="0" rtl="0" algn="ctr">
                <a:lnSpc>
                  <a:spcPct val="90000"/>
                </a:lnSpc>
                <a:spcBef>
                  <a:spcPts val="0"/>
                </a:spcBef>
                <a:spcAft>
                  <a:spcPts val="0"/>
                </a:spcAft>
                <a:buClr>
                  <a:schemeClr val="dk1"/>
                </a:buClr>
                <a:buSzPts val="1500"/>
                <a:buFont typeface="Georgia"/>
                <a:buNone/>
              </a:pPr>
              <a:r>
                <a:rPr b="0" i="0" lang="en-GB" sz="1500" u="none" cap="none" strike="noStrike">
                  <a:solidFill>
                    <a:schemeClr val="dk1"/>
                  </a:solidFill>
                  <a:latin typeface="Georgia"/>
                  <a:ea typeface="Georgia"/>
                  <a:cs typeface="Georgia"/>
                  <a:sym typeface="Georgia"/>
                </a:rPr>
                <a:t>Natural Language Processing</a:t>
              </a:r>
              <a:endParaRPr sz="1100"/>
            </a:p>
          </p:txBody>
        </p:sp>
        <p:sp>
          <p:nvSpPr>
            <p:cNvPr id="202" name="Google Shape;202;p32"/>
            <p:cNvSpPr/>
            <p:nvPr/>
          </p:nvSpPr>
          <p:spPr>
            <a:xfrm>
              <a:off x="1973570" y="924458"/>
              <a:ext cx="184500" cy="692100"/>
            </a:xfrm>
            <a:custGeom>
              <a:rect b="b" l="l" r="r" t="t"/>
              <a:pathLst>
                <a:path extrusionOk="0" h="120000" w="120000">
                  <a:moveTo>
                    <a:pt x="0" y="0"/>
                  </a:moveTo>
                  <a:lnTo>
                    <a:pt x="0" y="120000"/>
                  </a:lnTo>
                  <a:lnTo>
                    <a:pt x="120000" y="120000"/>
                  </a:lnTo>
                </a:path>
              </a:pathLst>
            </a:custGeom>
            <a:noFill/>
            <a:ln cap="flat" cmpd="sng" w="34925">
              <a:solidFill>
                <a:srgbClr val="E6C068"/>
              </a:solidFill>
              <a:prstDash val="solid"/>
              <a:round/>
              <a:headEnd len="sm" w="sm" type="none"/>
              <a:tailEnd len="sm" w="sm" type="none"/>
            </a:ln>
          </p:spPr>
        </p:sp>
        <p:sp>
          <p:nvSpPr>
            <p:cNvPr id="203" name="Google Shape;203;p32"/>
            <p:cNvSpPr/>
            <p:nvPr/>
          </p:nvSpPr>
          <p:spPr>
            <a:xfrm>
              <a:off x="2158162" y="1155198"/>
              <a:ext cx="1476600" cy="923100"/>
            </a:xfrm>
            <a:prstGeom prst="roundRect">
              <a:avLst>
                <a:gd fmla="val 10000" name="adj"/>
              </a:avLst>
            </a:prstGeom>
            <a:solidFill>
              <a:schemeClr val="lt1">
                <a:alpha val="89800"/>
              </a:schemeClr>
            </a:solidFill>
            <a:ln cap="flat" cmpd="sng" w="9525">
              <a:solidFill>
                <a:srgbClr val="E6C0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32"/>
            <p:cNvSpPr txBox="1"/>
            <p:nvPr/>
          </p:nvSpPr>
          <p:spPr>
            <a:xfrm>
              <a:off x="2185195" y="1182231"/>
              <a:ext cx="1422600" cy="868800"/>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dk1"/>
                </a:buClr>
                <a:buSzPts val="1200"/>
                <a:buFont typeface="Georgia"/>
                <a:buNone/>
              </a:pPr>
              <a:r>
                <a:rPr i="0" lang="en-GB" sz="1500" u="none" cap="none" strike="noStrike">
                  <a:solidFill>
                    <a:schemeClr val="dk1"/>
                  </a:solidFill>
                </a:rPr>
                <a:t>Natural Language Understanding</a:t>
              </a:r>
              <a:endParaRPr sz="1500"/>
            </a:p>
          </p:txBody>
        </p:sp>
        <p:sp>
          <p:nvSpPr>
            <p:cNvPr id="205" name="Google Shape;205;p32"/>
            <p:cNvSpPr/>
            <p:nvPr/>
          </p:nvSpPr>
          <p:spPr>
            <a:xfrm>
              <a:off x="1973570" y="924458"/>
              <a:ext cx="184500" cy="1845900"/>
            </a:xfrm>
            <a:custGeom>
              <a:rect b="b" l="l" r="r" t="t"/>
              <a:pathLst>
                <a:path extrusionOk="0" h="120000" w="120000">
                  <a:moveTo>
                    <a:pt x="0" y="0"/>
                  </a:moveTo>
                  <a:lnTo>
                    <a:pt x="0" y="120000"/>
                  </a:lnTo>
                  <a:lnTo>
                    <a:pt x="120000" y="120000"/>
                  </a:lnTo>
                </a:path>
              </a:pathLst>
            </a:custGeom>
            <a:noFill/>
            <a:ln cap="flat" cmpd="sng" w="34925">
              <a:solidFill>
                <a:srgbClr val="E6C068"/>
              </a:solidFill>
              <a:prstDash val="solid"/>
              <a:round/>
              <a:headEnd len="sm" w="sm" type="none"/>
              <a:tailEnd len="sm" w="sm" type="none"/>
            </a:ln>
          </p:spPr>
        </p:sp>
        <p:sp>
          <p:nvSpPr>
            <p:cNvPr id="206" name="Google Shape;206;p32"/>
            <p:cNvSpPr/>
            <p:nvPr/>
          </p:nvSpPr>
          <p:spPr>
            <a:xfrm>
              <a:off x="2158162" y="2308897"/>
              <a:ext cx="1476600" cy="923100"/>
            </a:xfrm>
            <a:prstGeom prst="roundRect">
              <a:avLst>
                <a:gd fmla="val 10000" name="adj"/>
              </a:avLst>
            </a:prstGeom>
            <a:solidFill>
              <a:schemeClr val="lt1">
                <a:alpha val="89800"/>
              </a:schemeClr>
            </a:solidFill>
            <a:ln cap="flat" cmpd="sng" w="9525">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 name="Google Shape;207;p32"/>
            <p:cNvSpPr txBox="1"/>
            <p:nvPr/>
          </p:nvSpPr>
          <p:spPr>
            <a:xfrm>
              <a:off x="2185195" y="2335930"/>
              <a:ext cx="1422600" cy="868800"/>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dk1"/>
                </a:buClr>
                <a:buSzPts val="1200"/>
                <a:buFont typeface="Georgia"/>
                <a:buNone/>
              </a:pPr>
              <a:r>
                <a:rPr b="0" i="0" lang="en-GB" sz="1500" u="none" cap="none" strike="noStrike">
                  <a:solidFill>
                    <a:schemeClr val="dk1"/>
                  </a:solidFill>
                  <a:latin typeface="Georgia"/>
                  <a:ea typeface="Georgia"/>
                  <a:cs typeface="Georgia"/>
                  <a:sym typeface="Georgia"/>
                </a:rPr>
                <a:t>Natural Language Generation</a:t>
              </a:r>
              <a:endParaRPr sz="1500"/>
            </a:p>
          </p:txBody>
        </p:sp>
      </p:grpSp>
      <p:sp>
        <p:nvSpPr>
          <p:cNvPr id="208" name="Google Shape;208;p32"/>
          <p:cNvSpPr txBox="1"/>
          <p:nvPr/>
        </p:nvSpPr>
        <p:spPr>
          <a:xfrm>
            <a:off x="5072063" y="2452688"/>
            <a:ext cx="3309900" cy="8574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i="1" lang="en-GB" sz="1700">
                <a:solidFill>
                  <a:schemeClr val="dk2"/>
                </a:solidFill>
                <a:latin typeface="Georgia"/>
                <a:ea typeface="Georgia"/>
                <a:cs typeface="Georgia"/>
                <a:sym typeface="Georgia"/>
              </a:rPr>
              <a:t>Find </a:t>
            </a:r>
            <a:r>
              <a:rPr lang="en-GB" sz="1700">
                <a:solidFill>
                  <a:schemeClr val="dk2"/>
                </a:solidFill>
                <a:latin typeface="Georgia"/>
                <a:ea typeface="Georgia"/>
                <a:cs typeface="Georgia"/>
                <a:sym typeface="Georgia"/>
              </a:rPr>
              <a:t>all documents containing information about “carbon capture” </a:t>
            </a:r>
            <a:endParaRPr sz="1700">
              <a:solidFill>
                <a:schemeClr val="dk2"/>
              </a:solidFill>
              <a:latin typeface="Georgia"/>
              <a:ea typeface="Georgia"/>
              <a:cs typeface="Georgia"/>
              <a:sym typeface="Georgia"/>
            </a:endParaRPr>
          </a:p>
        </p:txBody>
      </p:sp>
      <p:sp>
        <p:nvSpPr>
          <p:cNvPr id="209" name="Google Shape;209;p32"/>
          <p:cNvSpPr txBox="1"/>
          <p:nvPr/>
        </p:nvSpPr>
        <p:spPr>
          <a:xfrm>
            <a:off x="5072063" y="3805238"/>
            <a:ext cx="3309900" cy="8574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i="1" lang="en-GB" sz="1700">
                <a:solidFill>
                  <a:schemeClr val="dk2"/>
                </a:solidFill>
                <a:latin typeface="Georgia"/>
                <a:ea typeface="Georgia"/>
                <a:cs typeface="Georgia"/>
                <a:sym typeface="Georgia"/>
              </a:rPr>
              <a:t>Generate a Summary </a:t>
            </a:r>
            <a:r>
              <a:rPr lang="en-GB" sz="1700">
                <a:solidFill>
                  <a:schemeClr val="dk2"/>
                </a:solidFill>
                <a:latin typeface="Georgia"/>
                <a:ea typeface="Georgia"/>
                <a:cs typeface="Georgia"/>
                <a:sym typeface="Georgia"/>
              </a:rPr>
              <a:t>of advantages and disadvantages of Carbon Captue technology</a:t>
            </a:r>
            <a:endParaRPr sz="1700">
              <a:solidFill>
                <a:schemeClr val="dk2"/>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3"/>
          <p:cNvPicPr preferRelativeResize="0"/>
          <p:nvPr/>
        </p:nvPicPr>
        <p:blipFill>
          <a:blip r:embed="rId3">
            <a:alphaModFix/>
          </a:blip>
          <a:stretch>
            <a:fillRect/>
          </a:stretch>
        </p:blipFill>
        <p:spPr>
          <a:xfrm>
            <a:off x="757238" y="150019"/>
            <a:ext cx="8915400" cy="45882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